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46"/>
  </p:notesMasterIdLst>
  <p:sldIdLst>
    <p:sldId id="773" r:id="rId2"/>
    <p:sldId id="1275" r:id="rId3"/>
    <p:sldId id="1273" r:id="rId4"/>
    <p:sldId id="1272" r:id="rId5"/>
    <p:sldId id="1270" r:id="rId6"/>
    <p:sldId id="1024" r:id="rId7"/>
    <p:sldId id="1025" r:id="rId8"/>
    <p:sldId id="1375" r:id="rId9"/>
    <p:sldId id="1376" r:id="rId10"/>
    <p:sldId id="1378" r:id="rId11"/>
    <p:sldId id="1379" r:id="rId12"/>
    <p:sldId id="1442" r:id="rId13"/>
    <p:sldId id="1399" r:id="rId14"/>
    <p:sldId id="1402" r:id="rId15"/>
    <p:sldId id="1441" r:id="rId16"/>
    <p:sldId id="1411" r:id="rId17"/>
    <p:sldId id="1412" r:id="rId18"/>
    <p:sldId id="1413" r:id="rId19"/>
    <p:sldId id="1414" r:id="rId20"/>
    <p:sldId id="1415" r:id="rId21"/>
    <p:sldId id="1416" r:id="rId22"/>
    <p:sldId id="1417" r:id="rId23"/>
    <p:sldId id="1418" r:id="rId24"/>
    <p:sldId id="1419" r:id="rId25"/>
    <p:sldId id="1420" r:id="rId26"/>
    <p:sldId id="1421" r:id="rId27"/>
    <p:sldId id="1422" r:id="rId28"/>
    <p:sldId id="1423" r:id="rId29"/>
    <p:sldId id="1424" r:id="rId30"/>
    <p:sldId id="1425" r:id="rId31"/>
    <p:sldId id="1426" r:id="rId32"/>
    <p:sldId id="1428" r:id="rId33"/>
    <p:sldId id="1429" r:id="rId34"/>
    <p:sldId id="1430" r:id="rId35"/>
    <p:sldId id="1431" r:id="rId36"/>
    <p:sldId id="1432" r:id="rId37"/>
    <p:sldId id="1434" r:id="rId38"/>
    <p:sldId id="1435" r:id="rId39"/>
    <p:sldId id="1436" r:id="rId40"/>
    <p:sldId id="1437" r:id="rId41"/>
    <p:sldId id="1438" r:id="rId42"/>
    <p:sldId id="1439" r:id="rId43"/>
    <p:sldId id="1440" r:id="rId44"/>
    <p:sldId id="1443" r:id="rId45"/>
  </p:sldIdLst>
  <p:sldSz cx="9140825" cy="6854825"/>
  <p:notesSz cx="6856413" cy="91424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92AB620-4C59-4716-BF60-7FE50D7E8467}">
  <a:tblStyle styleId="{392AB620-4C59-4716-BF60-7FE50D7E846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320" autoAdjust="0"/>
  </p:normalViewPr>
  <p:slideViewPr>
    <p:cSldViewPr snapToGrid="0">
      <p:cViewPr varScale="1">
        <p:scale>
          <a:sx n="80" d="100"/>
          <a:sy n="80" d="100"/>
        </p:scale>
        <p:origin x="1450" y="58"/>
      </p:cViewPr>
      <p:guideLst>
        <p:guide orient="horz" pos="215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2950" y="685675"/>
            <a:ext cx="4571100" cy="342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28093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2953" y="8683319"/>
            <a:ext cx="2971860" cy="45763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88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877888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877888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877888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877888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fld id="{1B4E95C2-A560-4F87-BF5C-573EEA52D283}" type="slidenum">
              <a:rPr lang="ko-KR" altLang="en-US" b="0" smtClean="0"/>
              <a:pPr/>
              <a:t>1</a:t>
            </a:fld>
            <a:endParaRPr lang="en-US" altLang="ko-KR" b="0" smtClean="0"/>
          </a:p>
        </p:txBody>
      </p:sp>
      <p:sp>
        <p:nvSpPr>
          <p:cNvPr id="91139" name="Rectangle 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91140" name="Rectangle 6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ko-KR" sz="1700" b="1" smtClean="0"/>
          </a:p>
        </p:txBody>
      </p:sp>
    </p:spTree>
    <p:extLst>
      <p:ext uri="{BB962C8B-B14F-4D97-AF65-F5344CB8AC3E}">
        <p14:creationId xmlns:p14="http://schemas.microsoft.com/office/powerpoint/2010/main" val="2428821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5483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번호 개체 틀 6"/>
          <p:cNvSpPr txBox="1">
            <a:spLocks noGrp="1"/>
          </p:cNvSpPr>
          <p:nvPr/>
        </p:nvSpPr>
        <p:spPr bwMode="auto">
          <a:xfrm>
            <a:off x="3883025" y="8682038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2" tIns="44886" rIns="89772" bIns="44886" anchor="b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r" eaLnBrk="1" hangingPunct="1"/>
            <a:fld id="{860F4186-E689-4181-87AD-D74F9F7EAD0A}" type="slidenum">
              <a:rPr kumimoji="1" lang="ko-KR" altLang="en-US" sz="1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 algn="r" eaLnBrk="1" hangingPunct="1"/>
              <a:t>3</a:t>
            </a:fld>
            <a:endParaRPr kumimoji="1" lang="en-US" altLang="ko-KR" sz="11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4995" name="Rectangle 5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>
            <a:headEnd/>
            <a:tailEnd/>
          </a:ln>
        </p:spPr>
      </p:sp>
      <p:sp>
        <p:nvSpPr>
          <p:cNvPr id="84996" name="Rectangle 6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ko-KR" sz="1600" b="1" dirty="0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017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Google Shape;364;p30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mtClean="0">
              <a:latin typeface="굴림" charset="-127"/>
              <a:ea typeface="굴림" charset="-127"/>
              <a:cs typeface="Arial" charset="0"/>
            </a:endParaRPr>
          </a:p>
        </p:txBody>
      </p:sp>
      <p:sp>
        <p:nvSpPr>
          <p:cNvPr id="107523" name="Google Shape;365;p30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1413" y="685800"/>
            <a:ext cx="4573587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88268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슬라이드 번호 개체 틀 6"/>
          <p:cNvSpPr txBox="1">
            <a:spLocks noGrp="1"/>
          </p:cNvSpPr>
          <p:nvPr/>
        </p:nvSpPr>
        <p:spPr bwMode="auto">
          <a:xfrm>
            <a:off x="3883025" y="8682038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5" tIns="44892" rIns="89785" bIns="44892" anchor="b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r" eaLnBrk="1" latinLnBrk="0" hangingPunct="1">
              <a:buClr>
                <a:srgbClr val="000000"/>
              </a:buClr>
              <a:buFont typeface="Arial" panose="020B0604020202020204" pitchFamily="34" charset="0"/>
              <a:buNone/>
            </a:pPr>
            <a:fld id="{42E19755-DF0A-4F4D-950D-EB02C76B9617}" type="slidenum">
              <a:rPr kumimoji="1" lang="ko-KR" altLang="en-US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 algn="r" eaLnBrk="1" latinLnBrk="0" hangingPunct="1">
                <a:buClr>
                  <a:srgbClr val="000000"/>
                </a:buClr>
                <a:buFont typeface="Arial" panose="020B0604020202020204" pitchFamily="34" charset="0"/>
                <a:buNone/>
              </a:pPr>
              <a:t>8</a:t>
            </a:fld>
            <a:endParaRPr kumimoji="1" lang="en-US" altLang="ko-KR" sz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083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1413" y="685800"/>
            <a:ext cx="4573587" cy="3429000"/>
          </a:xfrm>
          <a:noFill/>
          <a:ln>
            <a:headEnd/>
            <a:tailEnd/>
          </a:ln>
        </p:spPr>
      </p:sp>
      <p:sp>
        <p:nvSpPr>
          <p:cNvPr id="120836" name="Rectangle 3"/>
          <p:cNvSpPr txBox="1">
            <a:spLocks noGrp="1"/>
          </p:cNvSpPr>
          <p:nvPr>
            <p:ph type="body" idx="1"/>
          </p:nvPr>
        </p:nvSpPr>
        <p:spPr/>
        <p:txBody>
          <a:bodyPr lIns="89785" tIns="44892" rIns="89785" bIns="44892"/>
          <a:lstStyle/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ko-KR" altLang="en-US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ko-KR" altLang="en-US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학생들의 장래 진로 결정에 도움을 주기 위해</a:t>
            </a:r>
            <a:endParaRPr lang="en-US" altLang="ko-KR" sz="1600" b="1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en-US" altLang="ko-KR" sz="1600" b="1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주요기업과 협약을 체결하여 기업탐방</a:t>
            </a:r>
            <a:r>
              <a:rPr lang="en-US" altLang="ko-KR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기업연수원 </a:t>
            </a: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연수참여</a:t>
            </a:r>
            <a:r>
              <a:rPr lang="en-US" altLang="ko-KR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전문기업인 초청강연</a:t>
            </a:r>
            <a:r>
              <a:rPr lang="en-US" altLang="ko-KR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진로탐색 캠프등 </a:t>
            </a: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다양한 체험활동을 하도록 하겠습니다</a:t>
            </a:r>
            <a:r>
              <a:rPr lang="en-US" altLang="ko-KR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25710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슬라이드 번호 개체 틀 6"/>
          <p:cNvSpPr txBox="1">
            <a:spLocks noGrp="1"/>
          </p:cNvSpPr>
          <p:nvPr/>
        </p:nvSpPr>
        <p:spPr bwMode="auto">
          <a:xfrm>
            <a:off x="3883025" y="8682038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5" tIns="44892" rIns="89785" bIns="44892" anchor="b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r" eaLnBrk="1" latinLnBrk="0" hangingPunct="1">
              <a:buClr>
                <a:srgbClr val="000000"/>
              </a:buClr>
              <a:buFont typeface="Arial" panose="020B0604020202020204" pitchFamily="34" charset="0"/>
              <a:buNone/>
            </a:pPr>
            <a:fld id="{71AEA237-3C6F-4A99-B7E4-2A02FC2E2B97}" type="slidenum">
              <a:rPr kumimoji="1" lang="ko-KR" altLang="en-US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 algn="r" eaLnBrk="1" latinLnBrk="0" hangingPunct="1">
                <a:buClr>
                  <a:srgbClr val="000000"/>
                </a:buClr>
                <a:buFont typeface="Arial" panose="020B0604020202020204" pitchFamily="34" charset="0"/>
                <a:buNone/>
              </a:pPr>
              <a:t>9</a:t>
            </a:fld>
            <a:endParaRPr kumimoji="1" lang="en-US" altLang="ko-KR" sz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185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1413" y="685800"/>
            <a:ext cx="4573587" cy="3429000"/>
          </a:xfrm>
          <a:noFill/>
          <a:ln>
            <a:headEnd/>
            <a:tailEnd/>
          </a:ln>
        </p:spPr>
      </p:sp>
      <p:sp>
        <p:nvSpPr>
          <p:cNvPr id="121860" name="Rectangle 3"/>
          <p:cNvSpPr txBox="1">
            <a:spLocks noGrp="1"/>
          </p:cNvSpPr>
          <p:nvPr>
            <p:ph type="body" idx="1"/>
          </p:nvPr>
        </p:nvSpPr>
        <p:spPr/>
        <p:txBody>
          <a:bodyPr lIns="89785" tIns="44892" rIns="89785" bIns="44892"/>
          <a:lstStyle/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ko-KR" altLang="en-US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ko-KR" altLang="en-US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학생들의 장래 진로 결정에 도움을 주기 위해</a:t>
            </a:r>
            <a:endParaRPr lang="en-US" altLang="ko-KR" sz="1600" b="1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en-US" altLang="ko-KR" sz="1600" b="1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주요기업과 협약을 체결하여 기업탐방</a:t>
            </a:r>
            <a:r>
              <a:rPr lang="en-US" altLang="ko-KR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기업연수원 </a:t>
            </a: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연수참여</a:t>
            </a:r>
            <a:r>
              <a:rPr lang="en-US" altLang="ko-KR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전문기업인 초청강연</a:t>
            </a:r>
            <a:r>
              <a:rPr lang="en-US" altLang="ko-KR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진로탐색 캠프등 </a:t>
            </a:r>
          </a:p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r>
              <a:rPr lang="ko-KR" altLang="en-US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다양한 체험활동을 하도록 하겠습니다</a:t>
            </a:r>
            <a:r>
              <a:rPr lang="en-US" altLang="ko-KR" sz="1600" b="1" smtClean="0">
                <a:latin typeface="굴림" panose="020B0600000101010101" pitchFamily="50" charset="-127"/>
                <a:ea typeface="굴림" panose="020B0600000101010101" pitchFamily="50" charset="-127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7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슬라이드 번호 개체 틀 6"/>
          <p:cNvSpPr txBox="1">
            <a:spLocks noGrp="1"/>
          </p:cNvSpPr>
          <p:nvPr/>
        </p:nvSpPr>
        <p:spPr bwMode="auto">
          <a:xfrm>
            <a:off x="3883025" y="8682038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5" tIns="44892" rIns="89785" bIns="44892" anchor="b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r" eaLnBrk="1" latinLnBrk="0" hangingPunct="1">
              <a:buClr>
                <a:srgbClr val="000000"/>
              </a:buClr>
              <a:buFont typeface="Arial" panose="020B0604020202020204" pitchFamily="34" charset="0"/>
              <a:buNone/>
            </a:pPr>
            <a:fld id="{8DC73421-E5BF-49F1-BEF8-C1DB50BAE5E3}" type="slidenum">
              <a:rPr kumimoji="1" lang="ko-KR" altLang="en-US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 algn="r" eaLnBrk="1" latinLnBrk="0" hangingPunct="1">
                <a:buClr>
                  <a:srgbClr val="000000"/>
                </a:buClr>
                <a:buFont typeface="Arial" panose="020B0604020202020204" pitchFamily="34" charset="0"/>
                <a:buNone/>
              </a:pPr>
              <a:t>10</a:t>
            </a:fld>
            <a:endParaRPr kumimoji="1" lang="en-US" altLang="ko-KR" sz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288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1413" y="685800"/>
            <a:ext cx="4573587" cy="3429000"/>
          </a:xfrm>
          <a:noFill/>
          <a:ln>
            <a:headEnd/>
            <a:tailEnd/>
          </a:ln>
        </p:spPr>
      </p:sp>
      <p:sp>
        <p:nvSpPr>
          <p:cNvPr id="122884" name="Rectangle 3"/>
          <p:cNvSpPr txBox="1">
            <a:spLocks noGrp="1"/>
          </p:cNvSpPr>
          <p:nvPr>
            <p:ph type="body" idx="1"/>
          </p:nvPr>
        </p:nvSpPr>
        <p:spPr/>
        <p:txBody>
          <a:bodyPr lIns="89785" tIns="44892" rIns="89785" bIns="44892"/>
          <a:lstStyle/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en-US" altLang="ko-KR" sz="1600" b="1" dirty="0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928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슬라이드 번호 개체 틀 6"/>
          <p:cNvSpPr txBox="1">
            <a:spLocks noGrp="1"/>
          </p:cNvSpPr>
          <p:nvPr/>
        </p:nvSpPr>
        <p:spPr bwMode="auto">
          <a:xfrm>
            <a:off x="3883025" y="8682038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5" tIns="44892" rIns="89785" bIns="44892" anchor="b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r" eaLnBrk="1" latinLnBrk="0" hangingPunct="1">
              <a:buClr>
                <a:srgbClr val="000000"/>
              </a:buClr>
              <a:buFont typeface="Arial" panose="020B0604020202020204" pitchFamily="34" charset="0"/>
              <a:buNone/>
            </a:pPr>
            <a:fld id="{CC470D16-24FB-4F1F-8FC1-CF61701007FA}" type="slidenum">
              <a:rPr kumimoji="1" lang="ko-KR" altLang="en-US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 algn="r" eaLnBrk="1" latinLnBrk="0" hangingPunct="1">
                <a:buClr>
                  <a:srgbClr val="000000"/>
                </a:buClr>
                <a:buFont typeface="Arial" panose="020B0604020202020204" pitchFamily="34" charset="0"/>
                <a:buNone/>
              </a:pPr>
              <a:t>11</a:t>
            </a:fld>
            <a:endParaRPr kumimoji="1" lang="en-US" altLang="ko-KR" sz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493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1413" y="685800"/>
            <a:ext cx="4573587" cy="3429000"/>
          </a:xfrm>
          <a:noFill/>
          <a:ln>
            <a:headEnd/>
            <a:tailEnd/>
          </a:ln>
        </p:spPr>
      </p:sp>
      <p:sp>
        <p:nvSpPr>
          <p:cNvPr id="124932" name="Rectangle 3"/>
          <p:cNvSpPr txBox="1">
            <a:spLocks noGrp="1"/>
          </p:cNvSpPr>
          <p:nvPr>
            <p:ph type="body" idx="1"/>
          </p:nvPr>
        </p:nvSpPr>
        <p:spPr/>
        <p:txBody>
          <a:bodyPr lIns="89785" tIns="44892" rIns="89785" bIns="44892"/>
          <a:lstStyle/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en-US" altLang="ko-KR" sz="1600" b="1" dirty="0" smtClean="0">
              <a:latin typeface="굴림" panose="020B0600000101010101" pitchFamily="50" charset="-127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78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684213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206" name="Google Shape;1206;p117:notes"/>
          <p:cNvSpPr txBox="1">
            <a:spLocks noGrp="1"/>
          </p:cNvSpPr>
          <p:nvPr>
            <p:ph type="body" idx="1"/>
          </p:nvPr>
        </p:nvSpPr>
        <p:spPr>
          <a:xfrm>
            <a:off x="684212" y="4341812"/>
            <a:ext cx="54864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안녕하십니까?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교육지원과장 윤용철입니다.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우리 강동구에서 역점사업으로 추진하고 있는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자기주도학습 지원센터 설립과 운영에 대하여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설명드리겠습니다.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0421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4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2283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4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0679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4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4881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119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3" name="Google Shape;1223;p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7874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684213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317" name="Google Shape;1317;p120:notes"/>
          <p:cNvSpPr txBox="1">
            <a:spLocks noGrp="1"/>
          </p:cNvSpPr>
          <p:nvPr>
            <p:ph type="body" idx="1"/>
          </p:nvPr>
        </p:nvSpPr>
        <p:spPr>
          <a:xfrm>
            <a:off x="684212" y="4341812"/>
            <a:ext cx="54864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(책상 앞에 붙여 놓고 지속적인 추가)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학생들의 장래 진로 결정에 도움을 주기 위해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주요기업과 협약을 체결하여 기업탐방, 기업연수원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연수참여, 전문기업인 초청강연, 진로탐색 캠프등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/>
              <a:t>다양한 체험활동을 하도록 하겠습니다.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61589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121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2950" y="685675"/>
            <a:ext cx="4571100" cy="342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6661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122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6" name="Google Shape;1336;p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2950" y="685675"/>
            <a:ext cx="4571100" cy="342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9804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123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4" name="Google Shape;1344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068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124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2" name="Google Shape;1352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15083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125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2950" y="685675"/>
            <a:ext cx="4571100" cy="342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28981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125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25925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125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02501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125:notes"/>
          <p:cNvSpPr txBox="1">
            <a:spLocks noGrp="1"/>
          </p:cNvSpPr>
          <p:nvPr>
            <p:ph type="body" idx="1"/>
          </p:nvPr>
        </p:nvSpPr>
        <p:spPr>
          <a:xfrm>
            <a:off x="685625" y="4342625"/>
            <a:ext cx="5485200" cy="41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0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26609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2" tIns="44886" rIns="89772" bIns="44886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EE6E6014-3462-41AE-94AD-C3CBAD4EB1E6}" type="slidenum">
              <a:rPr lang="ko-KR" altLang="en-US" sz="1100" b="0"/>
              <a:pPr algn="r" eaLnBrk="1" latinLnBrk="1" hangingPunct="1"/>
              <a:t>26</a:t>
            </a:fld>
            <a:endParaRPr lang="en-US" altLang="ko-KR" sz="1100" b="0"/>
          </a:p>
        </p:txBody>
      </p:sp>
      <p:sp>
        <p:nvSpPr>
          <p:cNvPr id="126979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126980" name="Rectangle 6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z="1600" b="1" smtClean="0">
              <a:latin typeface="굴림" charset="-127"/>
              <a:ea typeface="굴림" charset="-127"/>
            </a:endParaRPr>
          </a:p>
          <a:p>
            <a:endParaRPr lang="ko-KR" altLang="en-US" sz="1600" b="1" smtClean="0">
              <a:latin typeface="굴림" charset="-127"/>
              <a:ea typeface="굴림" charset="-127"/>
            </a:endParaRPr>
          </a:p>
          <a:p>
            <a:r>
              <a:rPr lang="ko-KR" altLang="en-US" sz="1600" b="1" smtClean="0">
                <a:latin typeface="굴림" charset="-127"/>
                <a:ea typeface="굴림" charset="-127"/>
              </a:rPr>
              <a:t>안녕하십니까</a:t>
            </a:r>
            <a:r>
              <a:rPr lang="en-US" altLang="ko-KR" sz="1600" b="1" smtClean="0">
                <a:latin typeface="굴림" charset="-127"/>
                <a:ea typeface="굴림" charset="-127"/>
              </a:rPr>
              <a:t>? </a:t>
            </a:r>
          </a:p>
          <a:p>
            <a:endParaRPr lang="en-US" altLang="ko-KR" sz="1600" b="1" smtClean="0">
              <a:latin typeface="굴림" charset="-127"/>
              <a:ea typeface="굴림" charset="-127"/>
            </a:endParaRPr>
          </a:p>
          <a:p>
            <a:r>
              <a:rPr lang="ko-KR" altLang="en-US" sz="1600" b="1" smtClean="0">
                <a:latin typeface="굴림" charset="-127"/>
                <a:ea typeface="굴림" charset="-127"/>
              </a:rPr>
              <a:t>교육지원과장 윤용철입니다</a:t>
            </a:r>
            <a:r>
              <a:rPr lang="en-US" altLang="ko-KR" sz="1600" b="1" smtClean="0">
                <a:latin typeface="굴림" charset="-127"/>
                <a:ea typeface="굴림" charset="-127"/>
              </a:rPr>
              <a:t>. </a:t>
            </a:r>
          </a:p>
          <a:p>
            <a:endParaRPr lang="en-US" altLang="ko-KR" sz="1600" b="1" smtClean="0">
              <a:latin typeface="굴림" charset="-127"/>
              <a:ea typeface="굴림" charset="-127"/>
            </a:endParaRPr>
          </a:p>
          <a:p>
            <a:r>
              <a:rPr lang="ko-KR" altLang="en-US" sz="1600" b="1" smtClean="0">
                <a:latin typeface="굴림" charset="-127"/>
                <a:ea typeface="굴림" charset="-127"/>
              </a:rPr>
              <a:t>우리 강동구에서 역점사업으로 추진하고 있는 </a:t>
            </a:r>
            <a:endParaRPr lang="en-US" altLang="ko-KR" sz="1600" b="1" smtClean="0">
              <a:latin typeface="굴림" charset="-127"/>
              <a:ea typeface="굴림" charset="-127"/>
            </a:endParaRPr>
          </a:p>
          <a:p>
            <a:endParaRPr lang="en-US" altLang="ko-KR" sz="1600" b="1" smtClean="0">
              <a:latin typeface="굴림" charset="-127"/>
              <a:ea typeface="굴림" charset="-127"/>
            </a:endParaRPr>
          </a:p>
          <a:p>
            <a:r>
              <a:rPr lang="ko-KR" altLang="en-US" sz="1600" b="1" smtClean="0">
                <a:latin typeface="굴림" charset="-127"/>
                <a:ea typeface="굴림" charset="-127"/>
              </a:rPr>
              <a:t>자기주도학습 지원센터 설립과 운영에 대하여 </a:t>
            </a:r>
            <a:endParaRPr lang="en-US" altLang="ko-KR" sz="1600" b="1" smtClean="0">
              <a:latin typeface="굴림" charset="-127"/>
              <a:ea typeface="굴림" charset="-127"/>
            </a:endParaRPr>
          </a:p>
          <a:p>
            <a:endParaRPr lang="ko-KR" altLang="en-US" sz="1600" b="1" smtClean="0">
              <a:latin typeface="굴림" charset="-127"/>
              <a:ea typeface="굴림" charset="-127"/>
            </a:endParaRPr>
          </a:p>
          <a:p>
            <a:r>
              <a:rPr lang="ko-KR" altLang="en-US" sz="1600" b="1" smtClean="0">
                <a:latin typeface="굴림" charset="-127"/>
                <a:ea typeface="굴림" charset="-127"/>
              </a:rPr>
              <a:t>설명드리겠습니다</a:t>
            </a:r>
            <a:r>
              <a:rPr lang="en-US" altLang="ko-KR" sz="1600" b="1" smtClean="0">
                <a:latin typeface="굴림" charset="-127"/>
                <a:ea typeface="굴림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88128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F4643352-607D-4E46-A007-DECA9FD8BCCF}" type="slidenum">
              <a:rPr lang="ko-KR" altLang="en-US" sz="1100" b="0"/>
              <a:pPr algn="r" eaLnBrk="1" latinLnBrk="1" hangingPunct="1"/>
              <a:t>27</a:t>
            </a:fld>
            <a:endParaRPr lang="en-US" altLang="ko-KR" sz="1100" b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128004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58138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1C3F27DF-0EEB-4AC3-94E1-70AA7FDDFB3E}" type="slidenum">
              <a:rPr lang="ko-KR" altLang="en-US" sz="1100" b="0"/>
              <a:pPr algn="r" eaLnBrk="1" latinLnBrk="1" hangingPunct="1"/>
              <a:t>28</a:t>
            </a:fld>
            <a:endParaRPr lang="en-US" altLang="ko-KR" sz="1100" b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129028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2025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D3D47787-3684-4AE5-B0DF-5A315525FDF9}" type="slidenum">
              <a:rPr lang="ko-KR" altLang="en-US" sz="1100" b="0"/>
              <a:pPr algn="r" eaLnBrk="1" latinLnBrk="1" hangingPunct="1"/>
              <a:t>29</a:t>
            </a:fld>
            <a:endParaRPr lang="en-US" altLang="ko-KR" sz="1100" b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130052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26989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A5144077-B2C4-4E8D-9D5E-FDA31E1B8868}" type="slidenum">
              <a:rPr lang="ko-KR" altLang="en-US" sz="1100" b="0"/>
              <a:pPr algn="r" eaLnBrk="1" latinLnBrk="1" hangingPunct="1"/>
              <a:t>30</a:t>
            </a:fld>
            <a:endParaRPr lang="en-US" altLang="ko-KR" sz="1100" b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131076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08135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5BAC631F-B182-41C8-ABAF-859C559896BD}" type="slidenum">
              <a:rPr lang="ko-KR" altLang="en-US" sz="1100" b="0"/>
              <a:pPr algn="r" eaLnBrk="1" latinLnBrk="1" hangingPunct="1"/>
              <a:t>31</a:t>
            </a:fld>
            <a:endParaRPr lang="en-US" altLang="ko-KR" sz="1100" b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132100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23904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F4608A42-58B2-416B-8745-8ABAE047E340}" type="slidenum">
              <a:rPr lang="ko-KR" altLang="en-US" sz="1100" b="0"/>
              <a:pPr algn="r" eaLnBrk="1" latinLnBrk="1" hangingPunct="1"/>
              <a:t>32</a:t>
            </a:fld>
            <a:endParaRPr lang="en-US" altLang="ko-KR" sz="1100" b="0"/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35744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962875D1-2829-48D5-B8FC-3CD42462A664}" type="slidenum">
              <a:rPr lang="ko-KR" altLang="en-US" sz="1100" b="0"/>
              <a:pPr algn="r" eaLnBrk="1" latinLnBrk="1" hangingPunct="1"/>
              <a:t>33</a:t>
            </a:fld>
            <a:endParaRPr lang="en-US" altLang="ko-KR" sz="1100" b="0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45724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B16A0B0D-0A59-4DD8-AC2A-81C9DF373493}" type="slidenum">
              <a:rPr lang="ko-KR" altLang="en-US" sz="1100" b="0"/>
              <a:pPr algn="r" eaLnBrk="1" latinLnBrk="1" hangingPunct="1"/>
              <a:t>34</a:t>
            </a:fld>
            <a:endParaRPr lang="en-US" altLang="ko-KR" sz="1100" b="0"/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00143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858A8930-AEC4-4010-862B-33D26E55CEC1}" type="slidenum">
              <a:rPr lang="ko-KR" altLang="en-US" sz="1100" b="0"/>
              <a:pPr algn="r" eaLnBrk="1" latinLnBrk="1" hangingPunct="1"/>
              <a:t>35</a:t>
            </a:fld>
            <a:endParaRPr lang="en-US" altLang="ko-KR" sz="1100" b="0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30469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latinLnBrk="1" hangingPunct="1"/>
            <a:fld id="{2EFD5D3D-A75B-4106-A3C5-01DAD1F3DE7D}" type="slidenum">
              <a:rPr lang="ko-KR" altLang="en-US" sz="1100" b="0"/>
              <a:pPr algn="r" eaLnBrk="1" latinLnBrk="1" hangingPunct="1"/>
              <a:t>36</a:t>
            </a:fld>
            <a:endParaRPr lang="en-US" altLang="ko-KR" sz="1100" b="0"/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69694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81" tIns="44891" rIns="89781" bIns="44891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fld id="{F96DD786-7186-4E36-AA5A-AF1B1F3164F5}" type="slidenum">
              <a:rPr lang="ko-KR" altLang="en-US" sz="1100" b="0"/>
              <a:pPr algn="r"/>
              <a:t>37</a:t>
            </a:fld>
            <a:endParaRPr lang="en-US" altLang="ko-KR" sz="1100" b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07966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2" tIns="44886" rIns="89772" bIns="44886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fld id="{CDAA9EAA-B352-475D-871D-677CE38DF09B}" type="slidenum">
              <a:rPr lang="ko-KR" altLang="en-US" sz="1100" b="0"/>
              <a:pPr algn="r"/>
              <a:t>38</a:t>
            </a:fld>
            <a:endParaRPr lang="en-US" altLang="ko-KR" sz="1100" b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136196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55768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2" tIns="44886" rIns="89772" bIns="44886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fld id="{B783CB5D-0E07-455A-B0E4-339AB747B840}" type="slidenum">
              <a:rPr lang="ko-KR" altLang="en-US" sz="1100" b="0"/>
              <a:pPr algn="r"/>
              <a:t>39</a:t>
            </a:fld>
            <a:endParaRPr lang="en-US" altLang="ko-KR" sz="1100" b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137220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90002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2" tIns="44886" rIns="89772" bIns="44886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fld id="{6E5F0777-969A-4A07-B17E-C1D0BC0A077E}" type="slidenum">
              <a:rPr lang="ko-KR" altLang="en-US" sz="1100" b="0"/>
              <a:pPr algn="r"/>
              <a:t>40</a:t>
            </a:fld>
            <a:endParaRPr lang="en-US" altLang="ko-KR" sz="1100" b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54117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2" tIns="44886" rIns="89772" bIns="44886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fld id="{8C4FDCE6-F959-4599-8267-72629729F2BB}" type="slidenum">
              <a:rPr lang="ko-KR" altLang="en-US" sz="1100" b="0"/>
              <a:pPr algn="r"/>
              <a:t>41</a:t>
            </a:fld>
            <a:endParaRPr lang="en-US" altLang="ko-KR" sz="1100" b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47791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2" tIns="44886" rIns="89772" bIns="44886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fld id="{35AA3B96-4634-4369-A0C3-BA818C7E7AEE}" type="slidenum">
              <a:rPr lang="ko-KR" altLang="en-US" sz="1100" b="0"/>
              <a:pPr algn="r"/>
              <a:t>42</a:t>
            </a:fld>
            <a:endParaRPr lang="en-US" altLang="ko-KR" sz="1100" b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4081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2" tIns="44886" rIns="89772" bIns="44886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fld id="{1920EB09-DDC2-4FBA-8839-681394A6AB35}" type="slidenum">
              <a:rPr lang="ko-KR" altLang="en-US" sz="1100" b="0"/>
              <a:pPr algn="r"/>
              <a:t>43</a:t>
            </a:fld>
            <a:endParaRPr lang="en-US" altLang="ko-KR" sz="1100" b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3200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슬라이드 번호 개체 틀 6"/>
          <p:cNvSpPr txBox="1">
            <a:spLocks noGrp="1"/>
          </p:cNvSpPr>
          <p:nvPr/>
        </p:nvSpPr>
        <p:spPr bwMode="auto">
          <a:xfrm>
            <a:off x="3882745" y="8682614"/>
            <a:ext cx="2972036" cy="45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2" tIns="44886" rIns="89772" bIns="44886" anchor="b"/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fld id="{1920EB09-DDC2-4FBA-8839-681394A6AB35}" type="slidenum">
              <a:rPr lang="ko-KR" altLang="en-US" sz="1100" b="0"/>
              <a:pPr algn="r"/>
              <a:t>44</a:t>
            </a:fld>
            <a:endParaRPr lang="en-US" altLang="ko-KR" sz="1100" b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142340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z="1600" b="1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8618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455612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2612" y="6242050"/>
            <a:ext cx="2894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550025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5612" y="273050"/>
            <a:ext cx="82281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5612" y="1598612"/>
            <a:ext cx="4038600" cy="21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455612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122612" y="6242050"/>
            <a:ext cx="2894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550025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ctrTitle"/>
          </p:nvPr>
        </p:nvSpPr>
        <p:spPr>
          <a:xfrm>
            <a:off x="685800" y="2128838"/>
            <a:ext cx="77691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ubTitle" idx="1"/>
          </p:nvPr>
        </p:nvSpPr>
        <p:spPr>
          <a:xfrm>
            <a:off x="1371600" y="3884613"/>
            <a:ext cx="6397500" cy="17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2pPr>
            <a:lvl3pPr lvl="2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4pPr>
            <a:lvl5pPr lvl="4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5pPr>
            <a:lvl6pPr lvl="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6pPr>
            <a:lvl7pPr lvl="6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7pPr>
            <a:lvl8pPr lvl="7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8pPr>
            <a:lvl9pPr lvl="8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455612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3122612" y="6242050"/>
            <a:ext cx="2894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6550025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캡션 있는 콘텐츠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66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3573463" y="273050"/>
            <a:ext cx="5110200" cy="58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6pPr>
            <a:lvl7pPr marL="3200400" lvl="6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7pPr>
            <a:lvl8pPr marL="3657600" lvl="7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8pPr>
            <a:lvl9pPr marL="4114800" lvl="8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6600" cy="46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55612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2612" y="6242050"/>
            <a:ext cx="2894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0025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4562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5612" y="273050"/>
            <a:ext cx="82281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5612" y="1598612"/>
            <a:ext cx="4038600" cy="21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2"/>
          </p:nvPr>
        </p:nvSpPr>
        <p:spPr>
          <a:xfrm>
            <a:off x="4646612" y="1598612"/>
            <a:ext cx="4037100" cy="21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3"/>
          </p:nvPr>
        </p:nvSpPr>
        <p:spPr>
          <a:xfrm>
            <a:off x="455612" y="3981450"/>
            <a:ext cx="4037100" cy="21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4"/>
          </p:nvPr>
        </p:nvSpPr>
        <p:spPr>
          <a:xfrm>
            <a:off x="4645025" y="3981450"/>
            <a:ext cx="4037100" cy="21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dt" idx="10"/>
          </p:nvPr>
        </p:nvSpPr>
        <p:spPr>
          <a:xfrm>
            <a:off x="455612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3122612" y="6242050"/>
            <a:ext cx="2894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6550025" y="624205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ulim"/>
              <a:buNone/>
              <a:defRPr sz="1400" b="0" i="0" u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7" r:id="rId2"/>
    <p:sldLayoutId id="2147483658" r:id="rId3"/>
    <p:sldLayoutId id="214748366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959656"/>
            <a:ext cx="9140825" cy="2115157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>
              <a:defRPr/>
            </a:pPr>
            <a:endParaRPr kumimoji="0" lang="ko-KR" altLang="en-US"/>
          </a:p>
        </p:txBody>
      </p:sp>
      <p:sp>
        <p:nvSpPr>
          <p:cNvPr id="2051" name="TextBox 6"/>
          <p:cNvSpPr txBox="1">
            <a:spLocks noChangeArrowheads="1"/>
          </p:cNvSpPr>
          <p:nvPr/>
        </p:nvSpPr>
        <p:spPr bwMode="auto">
          <a:xfrm>
            <a:off x="761216" y="626367"/>
            <a:ext cx="8817087" cy="83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marL="342900" indent="-3429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6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“You are truly my disciples if you remain faithful to my teachings. </a:t>
            </a:r>
          </a:p>
          <a:p>
            <a:pPr eaLnBrk="1" hangingPunct="1"/>
            <a:r>
              <a:rPr kumimoji="0" lang="en-US" altLang="ko-KR" sz="16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And you will know the truth, and the truth will set you free.”</a:t>
            </a:r>
          </a:p>
          <a:p>
            <a:pPr eaLnBrk="1" hangingPunct="1"/>
            <a:r>
              <a:rPr kumimoji="0" lang="en-US" altLang="ko-KR" sz="16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-Bible-</a:t>
            </a:r>
            <a:endParaRPr kumimoji="0" lang="ko-KR" altLang="en-US" sz="16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2" name="Picture 9" descr="G:\나의 소중한 삶\8. 사진\기타\Harvard Uni 심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550" y="520459"/>
            <a:ext cx="1439362" cy="108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-98294" y="1924906"/>
            <a:ext cx="9328085" cy="199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lnSpc>
                <a:spcPct val="150000"/>
              </a:lnSpc>
            </a:pPr>
            <a:r>
              <a:rPr kumimoji="0" lang="en-US" altLang="ko-KR" sz="4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2023</a:t>
            </a:r>
            <a:r>
              <a:rPr kumimoji="0" lang="ko-KR" altLang="en-US" sz="4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학년도 </a:t>
            </a:r>
            <a:endParaRPr kumimoji="0" lang="en-US" altLang="ko-KR" sz="4400" dirty="0" smtClean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kumimoji="0" lang="ko-KR" altLang="en-US" sz="4400" dirty="0" err="1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수시지원</a:t>
            </a:r>
            <a:r>
              <a:rPr kumimoji="0" lang="ko-KR" altLang="en-US" sz="4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4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및 </a:t>
            </a:r>
            <a:r>
              <a:rPr kumimoji="0" lang="ko-KR" altLang="en-US" sz="4400" dirty="0" err="1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합격전략</a:t>
            </a:r>
            <a:r>
              <a:rPr kumimoji="0" lang="ko-KR" altLang="en-US" sz="4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4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설명회</a:t>
            </a:r>
            <a:endParaRPr kumimoji="0" lang="en-US" altLang="ko-KR" sz="4400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 descr="서대문구 로고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642" y="5559425"/>
            <a:ext cx="2440716" cy="87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579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/>
        </p:nvSpPr>
        <p:spPr>
          <a:xfrm>
            <a:off x="0" y="12446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0" y="3317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-6350" y="346075"/>
            <a:ext cx="9112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Malgun Gothic"/>
              <a:buNone/>
            </a:pPr>
            <a:r>
              <a:rPr lang="en-US" sz="4000" b="1" i="0" u="none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 강사소개 </a:t>
            </a:r>
            <a:r>
              <a:rPr lang="en-US" sz="4000" b="1" i="0" u="none">
                <a:solidFill>
                  <a:srgbClr val="FFFF00"/>
                </a:solidFill>
                <a:latin typeface="Batang"/>
                <a:ea typeface="Batang"/>
                <a:cs typeface="Batang"/>
                <a:sym typeface="Batang"/>
              </a:rPr>
              <a:t>–</a:t>
            </a:r>
            <a:r>
              <a:rPr lang="en-US" sz="4000" b="1" i="0" u="none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장 광 원</a:t>
            </a:r>
            <a:r>
              <a:rPr lang="en-US" sz="4000" b="1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(張 光 遠)</a:t>
            </a:r>
            <a:endParaRPr/>
          </a:p>
        </p:txBody>
      </p:sp>
      <p:sp>
        <p:nvSpPr>
          <p:cNvPr id="8" name="Google Shape;103;p14"/>
          <p:cNvSpPr txBox="1"/>
          <p:nvPr/>
        </p:nvSpPr>
        <p:spPr>
          <a:xfrm>
            <a:off x="540044" y="1520863"/>
            <a:ext cx="8134500" cy="53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Malgun Gothic"/>
              <a:buNone/>
            </a:pP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주요경력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lgun Gothic"/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현)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데오럭스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교육그룹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대표</a:t>
            </a:r>
            <a:endParaRPr dirty="0"/>
          </a:p>
          <a:p>
            <a:pPr lvl="0" algn="just">
              <a:spcBef>
                <a:spcPts val="900"/>
              </a:spcBef>
              <a:buSzPts val="1800"/>
            </a:pP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ko-KR" altLang="en-US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현</a:t>
            </a: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) </a:t>
            </a:r>
            <a:r>
              <a:rPr lang="ko-KR" altLang="en-US" sz="1800" b="1" dirty="0" err="1" smtClean="0">
                <a:latin typeface="Malgun Gothic"/>
                <a:ea typeface="Malgun Gothic"/>
                <a:cs typeface="Malgun Gothic"/>
                <a:sym typeface="Malgun Gothic"/>
              </a:rPr>
              <a:t>데오럭스</a:t>
            </a:r>
            <a:r>
              <a:rPr lang="ko-KR" altLang="en-US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 입시컨설팅 대표</a:t>
            </a:r>
            <a:endParaRPr lang="en-US" sz="1800" b="1" i="0" u="none" dirty="0" smtClean="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lvl="0" algn="just">
              <a:spcBef>
                <a:spcPts val="900"/>
              </a:spcBef>
              <a:buSzPts val="1800"/>
            </a:pPr>
            <a:r>
              <a:rPr lang="en-US" sz="1800" b="1" i="0" u="none" dirty="0" smtClean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전) EBS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진학상담실</a:t>
            </a:r>
            <a:r>
              <a:rPr lang="en-US" sz="1800" b="1" i="0" u="none" dirty="0" smtClean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1800" b="1" i="0" u="none" dirty="0" err="1" smtClean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진학상담위원</a:t>
            </a:r>
            <a:endParaRPr dirty="0" smtClean="0"/>
          </a:p>
          <a:p>
            <a:pPr marL="0" marR="0" lvl="0" indent="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lgun Gothic"/>
              <a:buNone/>
            </a:pPr>
            <a:r>
              <a:rPr lang="en-US" sz="1800" b="1" i="0" u="none" dirty="0" smtClean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전)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한국대학교육협의회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대입상담센터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상담위원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lgun Gothic"/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전)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건국대학교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입학사정관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b="1" i="0" u="none" dirty="0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Malgun Gothic"/>
              <a:buNone/>
            </a:pP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주요저서</a:t>
            </a:r>
            <a:endParaRPr dirty="0"/>
          </a:p>
          <a:p>
            <a:pPr algn="just">
              <a:spcBef>
                <a:spcPts val="900"/>
              </a:spcBef>
              <a:buSzPts val="1800"/>
            </a:pPr>
            <a:r>
              <a:rPr lang="en-US" altLang="ko-KR" sz="1800" b="1" dirty="0"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『</a:t>
            </a:r>
            <a:r>
              <a:rPr lang="ko-KR" altLang="en-US" sz="1800" b="1" dirty="0"/>
              <a:t>학생부 </a:t>
            </a:r>
            <a:r>
              <a:rPr lang="ko-KR" altLang="en-US" sz="1800" b="1" dirty="0" err="1"/>
              <a:t>세특</a:t>
            </a:r>
            <a:r>
              <a:rPr lang="ko-KR" altLang="en-US" sz="1800" b="1" dirty="0"/>
              <a:t> 심화탐구활동 보고서를 </a:t>
            </a:r>
            <a:r>
              <a:rPr lang="ko-KR" altLang="en-US" sz="1800" b="1" dirty="0" smtClean="0"/>
              <a:t>부탁해</a:t>
            </a: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』 </a:t>
            </a:r>
            <a:r>
              <a:rPr lang="ko-KR" altLang="en-US" sz="1800" b="1" dirty="0" err="1" smtClean="0">
                <a:latin typeface="Malgun Gothic"/>
                <a:ea typeface="Malgun Gothic"/>
                <a:cs typeface="Malgun Gothic"/>
                <a:sym typeface="Malgun Gothic"/>
              </a:rPr>
              <a:t>데오럭스</a:t>
            </a: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. 2022. </a:t>
            </a:r>
            <a:endParaRPr lang="en-US" altLang="ko-KR" sz="1800" b="1" dirty="0">
              <a:latin typeface="Malgun Gothic"/>
              <a:ea typeface="Malgun Gothic"/>
              <a:cs typeface="Malgun Gothic"/>
              <a:sym typeface="Malgun Gothic"/>
            </a:endParaRPr>
          </a:p>
          <a:p>
            <a:pPr algn="just">
              <a:spcBef>
                <a:spcPts val="900"/>
              </a:spcBef>
              <a:buSzPts val="1800"/>
            </a:pP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 『2022 </a:t>
            </a:r>
            <a:r>
              <a:rPr lang="ko-KR" altLang="en-US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대학입시 </a:t>
            </a:r>
            <a:r>
              <a:rPr lang="ko-KR" altLang="en-US" sz="1800" b="1" dirty="0" err="1" smtClean="0">
                <a:latin typeface="Malgun Gothic"/>
                <a:ea typeface="Malgun Gothic"/>
                <a:cs typeface="Malgun Gothic"/>
                <a:sym typeface="Malgun Gothic"/>
              </a:rPr>
              <a:t>합격전략</a:t>
            </a:r>
            <a:r>
              <a:rPr lang="ko-KR" altLang="en-US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&amp; </a:t>
            </a:r>
            <a:r>
              <a:rPr lang="ko-KR" altLang="en-US" sz="1800" b="1" dirty="0" err="1" smtClean="0">
                <a:latin typeface="Malgun Gothic"/>
                <a:ea typeface="Malgun Gothic"/>
                <a:cs typeface="Malgun Gothic"/>
                <a:sym typeface="Malgun Gothic"/>
              </a:rPr>
              <a:t>합격점수</a:t>
            </a:r>
            <a:r>
              <a:rPr lang="ko-KR" altLang="en-US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 컷</a:t>
            </a: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』 </a:t>
            </a:r>
            <a:r>
              <a:rPr lang="ko-KR" altLang="en-US" sz="1800" b="1" dirty="0" err="1">
                <a:latin typeface="Malgun Gothic"/>
                <a:ea typeface="Malgun Gothic"/>
                <a:cs typeface="Malgun Gothic"/>
                <a:sym typeface="Malgun Gothic"/>
              </a:rPr>
              <a:t>연합교육</a:t>
            </a:r>
            <a:r>
              <a:rPr lang="en-US" altLang="ko-KR" sz="1800" b="1" dirty="0"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2021.</a:t>
            </a:r>
          </a:p>
          <a:p>
            <a:pPr algn="just">
              <a:spcBef>
                <a:spcPts val="900"/>
              </a:spcBef>
              <a:buSzPts val="1800"/>
            </a:pP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 『</a:t>
            </a:r>
            <a:r>
              <a:rPr lang="ko-KR" altLang="en-US" sz="1800" b="1" dirty="0">
                <a:latin typeface="Malgun Gothic"/>
                <a:ea typeface="Malgun Gothic"/>
                <a:cs typeface="Malgun Gothic"/>
                <a:sym typeface="Malgun Gothic"/>
              </a:rPr>
              <a:t>학생부를 부탁해</a:t>
            </a:r>
            <a:r>
              <a:rPr lang="en-US" altLang="ko-KR" sz="1800" b="1" dirty="0">
                <a:latin typeface="Malgun Gothic"/>
                <a:ea typeface="Malgun Gothic"/>
                <a:cs typeface="Malgun Gothic"/>
                <a:sym typeface="Malgun Gothic"/>
              </a:rPr>
              <a:t>』 </a:t>
            </a:r>
            <a:r>
              <a:rPr lang="ko-KR" altLang="en-US" sz="1800" b="1" dirty="0">
                <a:latin typeface="Malgun Gothic"/>
                <a:ea typeface="Malgun Gothic"/>
                <a:cs typeface="Malgun Gothic"/>
                <a:sym typeface="Malgun Gothic"/>
              </a:rPr>
              <a:t>연합교육</a:t>
            </a:r>
            <a:r>
              <a:rPr lang="en-US" altLang="ko-KR" sz="1800" b="1" dirty="0">
                <a:latin typeface="Malgun Gothic"/>
                <a:ea typeface="Malgun Gothic"/>
                <a:cs typeface="Malgun Gothic"/>
                <a:sym typeface="Malgun Gothic"/>
              </a:rPr>
              <a:t>. 2020.</a:t>
            </a:r>
          </a:p>
          <a:p>
            <a:pPr algn="just">
              <a:spcBef>
                <a:spcPts val="900"/>
              </a:spcBef>
              <a:buSzPts val="1800"/>
            </a:pPr>
            <a:r>
              <a:rPr lang="ko-KR" altLang="en-US" sz="1800" b="1" dirty="0"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altLang="ko-KR" sz="1800" b="1" dirty="0">
                <a:latin typeface="Malgun Gothic"/>
                <a:ea typeface="Malgun Gothic"/>
                <a:cs typeface="Malgun Gothic"/>
                <a:sym typeface="Malgun Gothic"/>
              </a:rPr>
              <a:t>『</a:t>
            </a:r>
            <a:r>
              <a:rPr lang="ko-KR" altLang="en-US" sz="1800" b="1" dirty="0">
                <a:latin typeface="Malgun Gothic"/>
                <a:ea typeface="Malgun Gothic"/>
                <a:cs typeface="Malgun Gothic"/>
                <a:sym typeface="Malgun Gothic"/>
              </a:rPr>
              <a:t>학생부종합전형 면접의 모든 것</a:t>
            </a:r>
            <a:r>
              <a:rPr lang="en-US" altLang="ko-KR" sz="1800" b="1" dirty="0">
                <a:latin typeface="Malgun Gothic"/>
                <a:ea typeface="Malgun Gothic"/>
                <a:cs typeface="Malgun Gothic"/>
                <a:sym typeface="Malgun Gothic"/>
              </a:rPr>
              <a:t>』 </a:t>
            </a:r>
            <a:r>
              <a:rPr lang="ko-KR" altLang="en-US" sz="1800" b="1" dirty="0" err="1">
                <a:latin typeface="Malgun Gothic"/>
                <a:ea typeface="Malgun Gothic"/>
                <a:cs typeface="Malgun Gothic"/>
                <a:sym typeface="Malgun Gothic"/>
              </a:rPr>
              <a:t>북캠퍼스</a:t>
            </a:r>
            <a:r>
              <a:rPr lang="en-US" altLang="ko-KR" sz="1800" b="1" dirty="0">
                <a:latin typeface="Malgun Gothic"/>
                <a:ea typeface="Malgun Gothic"/>
                <a:cs typeface="Malgun Gothic"/>
                <a:sym typeface="Malgun Gothic"/>
              </a:rPr>
              <a:t>. 2019.</a:t>
            </a:r>
            <a:endParaRPr lang="ko-KR" altLang="en-US" sz="1800" dirty="0"/>
          </a:p>
          <a:p>
            <a:pPr lvl="0" algn="just">
              <a:spcBef>
                <a:spcPts val="900"/>
              </a:spcBef>
              <a:buSzPts val="1800"/>
            </a:pP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『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학생부종합전형의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모든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것』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꿈결</a:t>
            </a:r>
            <a:r>
              <a:rPr 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. 2017. </a:t>
            </a:r>
            <a:r>
              <a:rPr lang="ko-KR" altLang="en-US" sz="1800" b="1" i="0" u="none" dirty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등 </a:t>
            </a:r>
            <a:r>
              <a:rPr lang="en-US" altLang="ko-KR" sz="1800" b="1" dirty="0" smtClean="0">
                <a:latin typeface="Malgun Gothic"/>
                <a:ea typeface="Malgun Gothic"/>
                <a:cs typeface="Malgun Gothic"/>
                <a:sym typeface="Malgun Gothic"/>
              </a:rPr>
              <a:t>25</a:t>
            </a:r>
            <a:r>
              <a:rPr lang="en-US" sz="1800" b="1" i="0" u="none" dirty="0" smtClean="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권 </a:t>
            </a:r>
            <a:r>
              <a:rPr lang="en-US" sz="1800" b="1" i="0" u="none" dirty="0" err="1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출간</a:t>
            </a:r>
            <a:endParaRPr dirty="0"/>
          </a:p>
        </p:txBody>
      </p:sp>
      <p:pic>
        <p:nvPicPr>
          <p:cNvPr id="10" name="그림 9" descr="사람, 정장, 남자, 실내이(가) 표시된 사진&#10;&#10;자동 생성된 설명">
            <a:extLst>
              <a:ext uri="{FF2B5EF4-FFF2-40B4-BE49-F238E27FC236}">
                <a16:creationId xmlns:a16="http://schemas.microsoft.com/office/drawing/2014/main" id="{0450199C-BF89-41C7-AE62-C43943986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25" y="1404659"/>
            <a:ext cx="2455073" cy="301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5"/>
          <p:cNvSpPr txBox="1">
            <a:spLocks noChangeArrowheads="1"/>
          </p:cNvSpPr>
          <p:nvPr/>
        </p:nvSpPr>
        <p:spPr bwMode="auto">
          <a:xfrm>
            <a:off x="-74613" y="1487488"/>
            <a:ext cx="9113838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ko-KR" sz="4500" b="1">
                <a:solidFill>
                  <a:schemeClr val="bg1"/>
                </a:solidFill>
                <a:latin typeface="맑은 고딕" panose="020B0503020000020004" pitchFamily="50" charset="-127"/>
              </a:rPr>
              <a:t>3.</a:t>
            </a:r>
            <a:r>
              <a:rPr lang="ko-KR" altLang="en-US" sz="4500" b="1">
                <a:solidFill>
                  <a:schemeClr val="bg1"/>
                </a:solidFill>
                <a:latin typeface="맑은 고딕" panose="020B0503020000020004" pitchFamily="50" charset="-127"/>
              </a:rPr>
              <a:t> 대학별 고사의 이해</a:t>
            </a:r>
            <a:endParaRPr lang="en-US" altLang="ko-KR" sz="4500" b="1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1104900"/>
            <a:ext cx="9140825" cy="174625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ym typeface="Arial" charset="0"/>
            </a:endParaRPr>
          </a:p>
        </p:txBody>
      </p:sp>
      <p:pic>
        <p:nvPicPr>
          <p:cNvPr id="24580" name="Picture 2" descr="http://www.veritas-a.com/news/photo/201603/57125_41127_32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851150"/>
            <a:ext cx="712470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-7938" y="1439863"/>
            <a:ext cx="9113838" cy="87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ko-KR" sz="44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1</a:t>
            </a:r>
            <a:r>
              <a:rPr lang="ko-KR" altLang="en-US" sz="44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부</a:t>
            </a:r>
            <a:r>
              <a:rPr lang="en-US" altLang="ko-KR" sz="44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4400" b="1" dirty="0">
                <a:solidFill>
                  <a:srgbClr val="0070C0"/>
                </a:solidFill>
                <a:latin typeface="맑은 고딕" panose="020B0503020000020004" pitchFamily="50" charset="-127"/>
                <a:sym typeface="Arial" charset="0"/>
              </a:rPr>
              <a:t>수시 합격자 분석 및 지원 </a:t>
            </a:r>
            <a:r>
              <a:rPr lang="ko-KR" altLang="en-US" sz="44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Arial" charset="0"/>
              </a:rPr>
              <a:t>전략</a:t>
            </a:r>
            <a:endParaRPr lang="en-US" altLang="ko-KR" sz="44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7818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47"/>
            <a:ext cx="9140825" cy="6910426"/>
          </a:xfrm>
          <a:prstGeom prst="rect">
            <a:avLst/>
          </a:prstGeom>
        </p:spPr>
      </p:pic>
      <p:sp>
        <p:nvSpPr>
          <p:cNvPr id="3" name="Google Shape;373;p42"/>
          <p:cNvSpPr txBox="1">
            <a:spLocks noChangeArrowheads="1"/>
          </p:cNvSpPr>
          <p:nvPr/>
        </p:nvSpPr>
        <p:spPr bwMode="auto">
          <a:xfrm>
            <a:off x="3638550" y="16847"/>
            <a:ext cx="3587749" cy="6143808"/>
          </a:xfrm>
          <a:prstGeom prst="rect">
            <a:avLst/>
          </a:prstGeom>
          <a:noFill/>
          <a:ln w="509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48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r="34873"/>
          <a:stretch/>
        </p:blipFill>
        <p:spPr>
          <a:xfrm>
            <a:off x="0" y="1131888"/>
            <a:ext cx="9140825" cy="5715495"/>
          </a:xfrm>
          <a:prstGeom prst="rect">
            <a:avLst/>
          </a:prstGeom>
        </p:spPr>
      </p:pic>
      <p:sp>
        <p:nvSpPr>
          <p:cNvPr id="49156" name="Google Shape;368;p42"/>
          <p:cNvSpPr txBox="1">
            <a:spLocks noChangeArrowheads="1"/>
          </p:cNvSpPr>
          <p:nvPr/>
        </p:nvSpPr>
        <p:spPr bwMode="auto">
          <a:xfrm>
            <a:off x="0" y="331788"/>
            <a:ext cx="9140825" cy="800100"/>
          </a:xfrm>
          <a:prstGeom prst="rect">
            <a:avLst/>
          </a:prstGeom>
          <a:solidFill>
            <a:srgbClr val="00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  <p:sp>
        <p:nvSpPr>
          <p:cNvPr id="49157" name="Google Shape;369;p42"/>
          <p:cNvSpPr txBox="1">
            <a:spLocks noChangeArrowheads="1"/>
          </p:cNvSpPr>
          <p:nvPr/>
        </p:nvSpPr>
        <p:spPr bwMode="auto">
          <a:xfrm>
            <a:off x="0" y="0"/>
            <a:ext cx="914082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  <p:sp>
        <p:nvSpPr>
          <p:cNvPr id="49158" name="Google Shape;370;p42"/>
          <p:cNvSpPr txBox="1">
            <a:spLocks noChangeArrowheads="1"/>
          </p:cNvSpPr>
          <p:nvPr/>
        </p:nvSpPr>
        <p:spPr bwMode="auto">
          <a:xfrm>
            <a:off x="0" y="0"/>
            <a:ext cx="914082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  <p:sp>
        <p:nvSpPr>
          <p:cNvPr id="49159" name="Google Shape;371;p42"/>
          <p:cNvSpPr txBox="1">
            <a:spLocks noChangeArrowheads="1"/>
          </p:cNvSpPr>
          <p:nvPr/>
        </p:nvSpPr>
        <p:spPr bwMode="auto">
          <a:xfrm>
            <a:off x="141288" y="423863"/>
            <a:ext cx="87820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algn="ctr" eaLnBrk="1" hangingPunct="1">
              <a:buClr>
                <a:srgbClr val="FF0000"/>
              </a:buClr>
              <a:buSzPts val="3600"/>
            </a:pPr>
            <a:r>
              <a:rPr kumimoji="1" lang="en-US" altLang="ko-KR" sz="3600" b="1" dirty="0" smtClean="0">
                <a:solidFill>
                  <a:srgbClr val="FF0000"/>
                </a:solidFill>
                <a:latin typeface="맑은 고딕" pitchFamily="50" charset="-127"/>
                <a:sym typeface="맑은 고딕" pitchFamily="50" charset="-127"/>
              </a:rPr>
              <a:t>2023</a:t>
            </a:r>
            <a:r>
              <a:rPr kumimoji="1" lang="en-US" sz="3600" b="1" dirty="0" smtClean="0">
                <a:solidFill>
                  <a:srgbClr val="FFFF00"/>
                </a:solidFill>
                <a:latin typeface="맑은 고딕" pitchFamily="50" charset="-127"/>
                <a:sym typeface="맑은 고딕" pitchFamily="50" charset="-127"/>
              </a:rPr>
              <a:t>학년도 </a:t>
            </a:r>
            <a:r>
              <a:rPr kumimoji="1" lang="en-US" sz="3600" b="1" dirty="0" err="1">
                <a:solidFill>
                  <a:srgbClr val="FFFF00"/>
                </a:solidFill>
                <a:latin typeface="맑은 고딕" pitchFamily="50" charset="-127"/>
                <a:sym typeface="맑은 고딕" pitchFamily="50" charset="-127"/>
              </a:rPr>
              <a:t>대학입학전형</a:t>
            </a:r>
            <a:r>
              <a:rPr kumimoji="1" lang="en-US" sz="3600" b="1" dirty="0">
                <a:solidFill>
                  <a:srgbClr val="FFFF00"/>
                </a:solidFill>
                <a:latin typeface="맑은 고딕" pitchFamily="50" charset="-127"/>
                <a:sym typeface="맑은 고딕" pitchFamily="50" charset="-127"/>
              </a:rPr>
              <a:t> </a:t>
            </a:r>
            <a:r>
              <a:rPr kumimoji="1" lang="en-US" sz="3600" b="1" dirty="0" err="1">
                <a:solidFill>
                  <a:srgbClr val="FFFF00"/>
                </a:solidFill>
                <a:latin typeface="맑은 고딕" pitchFamily="50" charset="-127"/>
                <a:sym typeface="맑은 고딕" pitchFamily="50" charset="-127"/>
              </a:rPr>
              <a:t>일정</a:t>
            </a:r>
            <a:endParaRPr kumimoji="1" lang="ko-KR" b="1" dirty="0">
              <a:solidFill>
                <a:schemeClr val="tx1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13" name="Google Shape;373;p42"/>
          <p:cNvSpPr txBox="1">
            <a:spLocks noChangeArrowheads="1"/>
          </p:cNvSpPr>
          <p:nvPr/>
        </p:nvSpPr>
        <p:spPr bwMode="auto">
          <a:xfrm>
            <a:off x="781050" y="1472912"/>
            <a:ext cx="8286750" cy="334424"/>
          </a:xfrm>
          <a:prstGeom prst="rect">
            <a:avLst/>
          </a:prstGeom>
          <a:noFill/>
          <a:ln w="509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  <p:sp>
        <p:nvSpPr>
          <p:cNvPr id="15" name="Google Shape;373;p42"/>
          <p:cNvSpPr txBox="1">
            <a:spLocks noChangeArrowheads="1"/>
          </p:cNvSpPr>
          <p:nvPr/>
        </p:nvSpPr>
        <p:spPr bwMode="auto">
          <a:xfrm>
            <a:off x="781050" y="3269630"/>
            <a:ext cx="8286750" cy="305085"/>
          </a:xfrm>
          <a:prstGeom prst="rect">
            <a:avLst/>
          </a:prstGeom>
          <a:noFill/>
          <a:ln w="509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  <p:sp>
        <p:nvSpPr>
          <p:cNvPr id="18" name="Google Shape;373;p42"/>
          <p:cNvSpPr txBox="1">
            <a:spLocks noChangeArrowheads="1"/>
          </p:cNvSpPr>
          <p:nvPr/>
        </p:nvSpPr>
        <p:spPr bwMode="auto">
          <a:xfrm>
            <a:off x="781050" y="5463023"/>
            <a:ext cx="8286750" cy="334424"/>
          </a:xfrm>
          <a:prstGeom prst="rect">
            <a:avLst/>
          </a:prstGeom>
          <a:noFill/>
          <a:ln w="509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15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 dirty="0"/>
          </a:p>
        </p:txBody>
      </p:sp>
      <p:sp>
        <p:nvSpPr>
          <p:cNvPr id="16388" name="TextBox 18"/>
          <p:cNvSpPr txBox="1">
            <a:spLocks noChangeArrowheads="1"/>
          </p:cNvSpPr>
          <p:nvPr/>
        </p:nvSpPr>
        <p:spPr bwMode="auto">
          <a:xfrm>
            <a:off x="58718" y="406212"/>
            <a:ext cx="8974195" cy="64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36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전형 유형별 대학 입학 정원 변화</a:t>
            </a:r>
            <a:endParaRPr kumimoji="0" lang="ko-KR" altLang="en-US" sz="3600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1422"/>
            <a:ext cx="9140825" cy="5721875"/>
          </a:xfrm>
          <a:prstGeom prst="rect">
            <a:avLst/>
          </a:prstGeom>
        </p:spPr>
      </p:pic>
      <p:sp>
        <p:nvSpPr>
          <p:cNvPr id="13" name="Google Shape;373;p42"/>
          <p:cNvSpPr txBox="1">
            <a:spLocks noChangeArrowheads="1"/>
          </p:cNvSpPr>
          <p:nvPr/>
        </p:nvSpPr>
        <p:spPr bwMode="auto">
          <a:xfrm>
            <a:off x="856716" y="1902692"/>
            <a:ext cx="4158630" cy="628070"/>
          </a:xfrm>
          <a:prstGeom prst="rect">
            <a:avLst/>
          </a:prstGeom>
          <a:noFill/>
          <a:ln w="509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  <p:sp>
        <p:nvSpPr>
          <p:cNvPr id="14" name="Google Shape;373;p42"/>
          <p:cNvSpPr txBox="1">
            <a:spLocks noChangeArrowheads="1"/>
          </p:cNvSpPr>
          <p:nvPr/>
        </p:nvSpPr>
        <p:spPr bwMode="auto">
          <a:xfrm>
            <a:off x="856716" y="4012359"/>
            <a:ext cx="4158630" cy="305085"/>
          </a:xfrm>
          <a:prstGeom prst="rect">
            <a:avLst/>
          </a:prstGeom>
          <a:noFill/>
          <a:ln w="509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50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 dirty="0"/>
          </a:p>
        </p:txBody>
      </p:sp>
      <p:sp>
        <p:nvSpPr>
          <p:cNvPr id="3" name="직사각형 2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 dirty="0"/>
          </a:p>
        </p:txBody>
      </p:sp>
      <p:sp>
        <p:nvSpPr>
          <p:cNvPr id="16388" name="TextBox 18"/>
          <p:cNvSpPr txBox="1">
            <a:spLocks noChangeArrowheads="1"/>
          </p:cNvSpPr>
          <p:nvPr/>
        </p:nvSpPr>
        <p:spPr bwMode="auto">
          <a:xfrm>
            <a:off x="58718" y="406212"/>
            <a:ext cx="8974195" cy="64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36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2023</a:t>
            </a:r>
            <a:r>
              <a:rPr kumimoji="0" lang="ko-KR" altLang="en-US" sz="36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학년도 주요대학 입학전형 분석</a:t>
            </a:r>
            <a:endParaRPr kumimoji="0" lang="ko-KR" altLang="en-US" sz="3600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40817"/>
            <a:ext cx="8091055" cy="5312138"/>
          </a:xfrm>
          <a:prstGeom prst="rect">
            <a:avLst/>
          </a:prstGeom>
        </p:spPr>
      </p:pic>
      <p:sp>
        <p:nvSpPr>
          <p:cNvPr id="7" name="Google Shape;373;p42"/>
          <p:cNvSpPr txBox="1">
            <a:spLocks noChangeArrowheads="1"/>
          </p:cNvSpPr>
          <p:nvPr/>
        </p:nvSpPr>
        <p:spPr bwMode="auto">
          <a:xfrm>
            <a:off x="666519" y="2012203"/>
            <a:ext cx="872914" cy="4564087"/>
          </a:xfrm>
          <a:prstGeom prst="rect">
            <a:avLst/>
          </a:prstGeom>
          <a:noFill/>
          <a:ln w="509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  <p:sp>
        <p:nvSpPr>
          <p:cNvPr id="10" name="Google Shape;373;p42"/>
          <p:cNvSpPr txBox="1">
            <a:spLocks noChangeArrowheads="1"/>
          </p:cNvSpPr>
          <p:nvPr/>
        </p:nvSpPr>
        <p:spPr bwMode="auto">
          <a:xfrm>
            <a:off x="2452257" y="2016818"/>
            <a:ext cx="877455" cy="4559471"/>
          </a:xfrm>
          <a:prstGeom prst="rect">
            <a:avLst/>
          </a:prstGeom>
          <a:noFill/>
          <a:ln w="509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  <p:sp>
        <p:nvSpPr>
          <p:cNvPr id="11" name="Google Shape;373;p42"/>
          <p:cNvSpPr txBox="1">
            <a:spLocks noChangeArrowheads="1"/>
          </p:cNvSpPr>
          <p:nvPr/>
        </p:nvSpPr>
        <p:spPr bwMode="auto">
          <a:xfrm>
            <a:off x="4156361" y="2012203"/>
            <a:ext cx="877455" cy="4564085"/>
          </a:xfrm>
          <a:prstGeom prst="rect">
            <a:avLst/>
          </a:prstGeom>
          <a:noFill/>
          <a:ln w="5095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696" rIns="91415" bIns="45696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맑은 고딕" pitchFamily="50" charset="-127"/>
                <a:sym typeface="Arial" charset="0"/>
              </a:defRPr>
            </a:lvl9pPr>
          </a:lstStyle>
          <a:p>
            <a:pPr eaLnBrk="1" hangingPunct="1"/>
            <a:endParaRPr kumimoji="1" lang="ko-KR" altLang="ko-KR" sz="1200">
              <a:ea typeface="굴림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80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1246188"/>
            <a:ext cx="9140825" cy="9525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ko-KR" altLang="en-US" kern="0">
              <a:sym typeface="Arial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0" y="333375"/>
            <a:ext cx="9140825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ko-KR" altLang="en-US" kern="0">
              <a:sym typeface="Arial"/>
            </a:endParaRPr>
          </a:p>
        </p:txBody>
      </p:sp>
      <p:sp>
        <p:nvSpPr>
          <p:cNvPr id="62468" name="TextBox 18"/>
          <p:cNvSpPr txBox="1">
            <a:spLocks noChangeArrowheads="1"/>
          </p:cNvSpPr>
          <p:nvPr/>
        </p:nvSpPr>
        <p:spPr bwMode="auto">
          <a:xfrm>
            <a:off x="180975" y="395288"/>
            <a:ext cx="87804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3600" b="1" dirty="0" err="1">
                <a:solidFill>
                  <a:srgbClr val="FFFF00"/>
                </a:solidFill>
                <a:latin typeface="맑은 고딕" panose="020B0503020000020004" pitchFamily="50" charset="-127"/>
              </a:rPr>
              <a:t>전형별</a:t>
            </a:r>
            <a:r>
              <a:rPr lang="ko-KR" altLang="en-US" sz="36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36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대입 준비 </a:t>
            </a:r>
            <a:r>
              <a:rPr lang="ko-KR" altLang="en-US" sz="36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전략은</a:t>
            </a:r>
            <a:r>
              <a:rPr lang="en-US" altLang="ko-KR" sz="36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?(1/4)</a:t>
            </a:r>
            <a:endParaRPr lang="ko-KR" altLang="en-US" sz="3600" b="1" dirty="0">
              <a:solidFill>
                <a:srgbClr val="FFFF00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2469" name="TextBox 6"/>
          <p:cNvSpPr txBox="1">
            <a:spLocks noChangeArrowheads="1"/>
          </p:cNvSpPr>
          <p:nvPr/>
        </p:nvSpPr>
        <p:spPr bwMode="auto">
          <a:xfrm>
            <a:off x="323850" y="1357313"/>
            <a:ext cx="8493125" cy="5262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marL="514350" indent="-5143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2800" b="1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✔ 교과 </a:t>
            </a: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전형 </a:t>
            </a:r>
            <a:r>
              <a:rPr lang="ko-KR" altLang="en-US" sz="2800" b="1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준비 </a:t>
            </a: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전략</a:t>
            </a:r>
            <a:endParaRPr lang="en-US" altLang="ko-KR" sz="2800" b="1" dirty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1)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최근 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3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년 입시 결과 분석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2)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모집인원 변경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3)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학년별 반영 비율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4)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과목 반영 비율 및 과목 수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5)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등급간 점수 차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전형 총점 대비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)</a:t>
            </a: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-&gt; </a:t>
            </a:r>
            <a:r>
              <a:rPr lang="en-US" altLang="ko-KR" sz="2800" b="1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중요도가</a:t>
            </a:r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높은</a:t>
            </a:r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과목을</a:t>
            </a:r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중심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으로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집중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공부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6) </a:t>
            </a: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수능 최저 </a:t>
            </a:r>
            <a:r>
              <a:rPr lang="ko-KR" altLang="en-US" sz="2800" b="1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공부</a:t>
            </a:r>
            <a:endParaRPr lang="en-US" altLang="ko-KR" sz="2800" b="1" dirty="0">
              <a:solidFill>
                <a:srgbClr val="FF0000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152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1246188"/>
            <a:ext cx="9140825" cy="9525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ko-KR" altLang="en-US" kern="0">
              <a:sym typeface="Arial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0" y="333375"/>
            <a:ext cx="9140825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ko-KR" altLang="en-US" kern="0">
              <a:sym typeface="Arial"/>
            </a:endParaRPr>
          </a:p>
        </p:txBody>
      </p:sp>
      <p:sp>
        <p:nvSpPr>
          <p:cNvPr id="63493" name="TextBox 6"/>
          <p:cNvSpPr txBox="1">
            <a:spLocks noChangeArrowheads="1"/>
          </p:cNvSpPr>
          <p:nvPr/>
        </p:nvSpPr>
        <p:spPr bwMode="auto">
          <a:xfrm>
            <a:off x="266700" y="1418501"/>
            <a:ext cx="9140825" cy="41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3" tIns="45702" rIns="91403" bIns="45702">
            <a:spAutoFit/>
          </a:bodyPr>
          <a:lstStyle>
            <a:lvl1pPr marL="514350" indent="-5143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just" eaLnBrk="1" latinLnBrk="0" hangingPunct="1">
              <a:lnSpc>
                <a:spcPct val="13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✔ </a:t>
            </a:r>
            <a:r>
              <a:rPr lang="ko-KR" altLang="en-US" sz="2800" b="1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학생부종합전형 준비 </a:t>
            </a: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전략</a:t>
            </a:r>
            <a:endParaRPr lang="en-US" altLang="ko-KR" sz="2800" b="1" dirty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 1)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교과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성적 관리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(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지필고사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,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수행평가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 /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수업 태도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)</a:t>
            </a:r>
          </a:p>
          <a:p>
            <a:pPr eaLnBrk="1" hangingPunct="1">
              <a:lnSpc>
                <a:spcPct val="150000"/>
              </a:lnSpc>
              <a:buClr>
                <a:srgbClr val="0070C0"/>
              </a:buClr>
              <a:buSzPts val="2000"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 2</a:t>
            </a: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)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학생부 </a:t>
            </a:r>
            <a:r>
              <a:rPr lang="ko-KR" altLang="en-US" sz="2800" b="1" dirty="0" err="1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비교과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활동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내용 잘 정리해서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제출</a:t>
            </a:r>
            <a:endParaRPr lang="en-US" altLang="ko-KR" sz="2800" b="1" dirty="0" smtClean="0">
              <a:solidFill>
                <a:srgbClr val="0070C0"/>
              </a:solidFill>
              <a:latin typeface="맑은 고딕" panose="020B0503020000020004" pitchFamily="50" charset="-127"/>
              <a:sym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0070C0"/>
              </a:buClr>
              <a:buSzPts val="2000"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 </a:t>
            </a: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    (</a:t>
            </a:r>
            <a:r>
              <a:rPr lang="ko-KR" altLang="en-US" sz="2800" b="1" dirty="0" err="1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창체</a:t>
            </a: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, </a:t>
            </a:r>
            <a:r>
              <a:rPr lang="ko-KR" altLang="en-US" sz="2800" b="1" dirty="0" err="1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세특</a:t>
            </a: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,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독서</a:t>
            </a: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맑은 고딕" panose="020B0503020000020004" pitchFamily="50" charset="-127"/>
              </a:rPr>
              <a:t>)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3)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자기소개서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준비</a:t>
            </a:r>
            <a:endParaRPr lang="en-US" altLang="ko-KR" sz="2800" b="1" dirty="0" smtClean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eaLnBrk="1" hangingPunct="1">
              <a:lnSpc>
                <a:spcPct val="13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 4)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면접 준비</a:t>
            </a:r>
            <a:endParaRPr lang="ko-KR" altLang="en-US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 5)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수능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최저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공부</a:t>
            </a:r>
            <a:endParaRPr lang="ko-KR" altLang="en-US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180975" y="395288"/>
            <a:ext cx="87804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3600" b="1" dirty="0" err="1">
                <a:solidFill>
                  <a:srgbClr val="FFFF00"/>
                </a:solidFill>
                <a:latin typeface="맑은 고딕" panose="020B0503020000020004" pitchFamily="50" charset="-127"/>
              </a:rPr>
              <a:t>전형별</a:t>
            </a:r>
            <a:r>
              <a:rPr lang="ko-KR" altLang="en-US" sz="36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36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대입 준비 </a:t>
            </a:r>
            <a:r>
              <a:rPr lang="ko-KR" altLang="en-US" sz="36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전략은</a:t>
            </a:r>
            <a:r>
              <a:rPr lang="en-US" altLang="ko-KR" sz="36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?(2/4)</a:t>
            </a:r>
            <a:endParaRPr lang="ko-KR" altLang="en-US" sz="3600" b="1" dirty="0">
              <a:solidFill>
                <a:srgbClr val="FFFF00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929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1246188"/>
            <a:ext cx="9140825" cy="9525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ko-KR" altLang="en-US" kern="0">
              <a:sym typeface="Arial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0" y="333375"/>
            <a:ext cx="9140825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ko-KR" altLang="en-US" kern="0">
              <a:sym typeface="Arial"/>
            </a:endParaRPr>
          </a:p>
        </p:txBody>
      </p:sp>
      <p:sp>
        <p:nvSpPr>
          <p:cNvPr id="64516" name="TextBox 6"/>
          <p:cNvSpPr txBox="1">
            <a:spLocks noChangeArrowheads="1"/>
          </p:cNvSpPr>
          <p:nvPr/>
        </p:nvSpPr>
        <p:spPr bwMode="auto">
          <a:xfrm>
            <a:off x="323850" y="1341438"/>
            <a:ext cx="8816975" cy="5176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marL="514350" indent="-5143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✔ 논술 전형 </a:t>
            </a:r>
            <a:r>
              <a:rPr lang="ko-KR" altLang="en-US" sz="2800" b="1" dirty="0" smtClean="0">
                <a:solidFill>
                  <a:srgbClr val="FF0000"/>
                </a:solidFill>
                <a:latin typeface="맑은 고딕" panose="020B0503020000020004" pitchFamily="50" charset="-127"/>
              </a:rPr>
              <a:t>준비 </a:t>
            </a: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전략</a:t>
            </a:r>
            <a:endParaRPr lang="en-US" altLang="ko-KR" sz="2800" b="1" dirty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1)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수능 최저학력 기준 파악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2)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대학별 논술 유형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모의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,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기출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)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파악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3) </a:t>
            </a:r>
            <a:r>
              <a:rPr lang="ko-KR" altLang="en-US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논술일정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파악</a:t>
            </a:r>
            <a:endParaRPr lang="en-US" altLang="ko-KR" sz="2800" b="1" dirty="0" smtClean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    </a:t>
            </a:r>
            <a:r>
              <a:rPr lang="en-US" altLang="ko-KR" sz="24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[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수능 전 후</a:t>
            </a:r>
            <a:r>
              <a:rPr lang="en-US" altLang="ko-KR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24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같은날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시험 일정</a:t>
            </a:r>
            <a:r>
              <a:rPr lang="en-US" altLang="ko-KR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오전</a:t>
            </a:r>
            <a:r>
              <a:rPr lang="en-US" altLang="ko-KR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오후</a:t>
            </a:r>
            <a:r>
              <a:rPr lang="en-US" altLang="ko-KR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/ 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거리</a:t>
            </a:r>
            <a:r>
              <a:rPr lang="en-US" altLang="ko-KR" sz="24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)]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4)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내신 반영 방법 파악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5)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기출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및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모의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논술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중심으로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주1회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이상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논술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공부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6)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수능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최저 </a:t>
            </a:r>
            <a:r>
              <a:rPr lang="ko-KR" altLang="en-US" sz="2800" b="1" dirty="0" smtClean="0">
                <a:solidFill>
                  <a:srgbClr val="0070C0"/>
                </a:solidFill>
                <a:latin typeface="맑은 고딕" panose="020B0503020000020004" pitchFamily="50" charset="-127"/>
              </a:rPr>
              <a:t>및 내신 공부</a:t>
            </a:r>
            <a:endParaRPr lang="ko-KR" altLang="en-US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180975" y="395288"/>
            <a:ext cx="87804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3600" b="1" dirty="0" err="1">
                <a:solidFill>
                  <a:srgbClr val="FFFF00"/>
                </a:solidFill>
                <a:latin typeface="맑은 고딕" panose="020B0503020000020004" pitchFamily="50" charset="-127"/>
              </a:rPr>
              <a:t>전형별</a:t>
            </a:r>
            <a:r>
              <a:rPr lang="ko-KR" altLang="en-US" sz="36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36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대입 준비 </a:t>
            </a:r>
            <a:r>
              <a:rPr lang="ko-KR" altLang="en-US" sz="36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전략은</a:t>
            </a:r>
            <a:r>
              <a:rPr lang="en-US" altLang="ko-KR" sz="36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?(3/4)</a:t>
            </a:r>
            <a:endParaRPr lang="ko-KR" altLang="en-US" sz="3600" b="1" dirty="0">
              <a:solidFill>
                <a:srgbClr val="FFFF00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1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1246188"/>
            <a:ext cx="9140825" cy="9525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ko-KR" altLang="en-US" kern="0">
              <a:sym typeface="Arial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0" y="333375"/>
            <a:ext cx="9140825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ko-KR" altLang="en-US" kern="0">
              <a:sym typeface="Arial"/>
            </a:endParaRPr>
          </a:p>
        </p:txBody>
      </p:sp>
      <p:sp>
        <p:nvSpPr>
          <p:cNvPr id="66564" name="TextBox 6"/>
          <p:cNvSpPr txBox="1">
            <a:spLocks noChangeArrowheads="1"/>
          </p:cNvSpPr>
          <p:nvPr/>
        </p:nvSpPr>
        <p:spPr bwMode="auto">
          <a:xfrm>
            <a:off x="323850" y="1268413"/>
            <a:ext cx="8816975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marL="514350" indent="-5143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✔ 정시 지원 전략</a:t>
            </a:r>
            <a:endParaRPr lang="en-US" altLang="ko-KR" sz="2800" b="1" dirty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1) </a:t>
            </a: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지원 희망 대학의 반영 과목 및 과목별 비율</a:t>
            </a:r>
            <a:endParaRPr lang="en-US" altLang="ko-KR" sz="2800" b="1" dirty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    3~4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개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/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탐구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1~2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개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/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교차지원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수학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탐구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)</a:t>
            </a: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2)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모집 군 이동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,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모집 인원 변경 사항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3) 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수시에서 정시로 이월된 인원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4) </a:t>
            </a:r>
            <a:r>
              <a:rPr lang="en-US" altLang="ko-KR" sz="2800" b="1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주력</a:t>
            </a:r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수능</a:t>
            </a:r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과목</a:t>
            </a:r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2800" b="1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선택</a:t>
            </a:r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후 집중 공부</a:t>
            </a:r>
            <a:endParaRPr lang="en-US" altLang="ko-KR" sz="2800" b="1" dirty="0">
              <a:solidFill>
                <a:srgbClr val="FF0000"/>
              </a:solidFill>
              <a:latin typeface="맑은 고딕" panose="020B0503020000020004" pitchFamily="50" charset="-127"/>
            </a:endParaRP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    (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기초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심화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선행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/ </a:t>
            </a:r>
            <a:r>
              <a:rPr lang="en-US" altLang="ko-KR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문제풀이</a:t>
            </a: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)</a:t>
            </a:r>
          </a:p>
          <a:p>
            <a:pPr algn="just" eaLnBrk="1" latinLnBrk="0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ko-KR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*Tip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2800" b="1" dirty="0" err="1">
                <a:solidFill>
                  <a:srgbClr val="0070C0"/>
                </a:solidFill>
                <a:latin typeface="맑은 고딕" panose="020B0503020000020004" pitchFamily="50" charset="-127"/>
              </a:rPr>
              <a:t>전과제도</a:t>
            </a:r>
            <a:endParaRPr lang="en-US" altLang="ko-KR" sz="2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180975" y="395288"/>
            <a:ext cx="87804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ko-KR" altLang="en-US" sz="3600" b="1" dirty="0" err="1">
                <a:solidFill>
                  <a:srgbClr val="FFFF00"/>
                </a:solidFill>
                <a:latin typeface="맑은 고딕" panose="020B0503020000020004" pitchFamily="50" charset="-127"/>
              </a:rPr>
              <a:t>전형별</a:t>
            </a:r>
            <a:r>
              <a:rPr lang="ko-KR" altLang="en-US" sz="36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36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대입 준비 </a:t>
            </a:r>
            <a:r>
              <a:rPr lang="ko-KR" altLang="en-US" sz="36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전략은</a:t>
            </a:r>
            <a:r>
              <a:rPr lang="en-US" altLang="ko-KR" sz="36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?(4/4)</a:t>
            </a:r>
            <a:endParaRPr lang="ko-KR" altLang="en-US" sz="3600" b="1" dirty="0">
              <a:solidFill>
                <a:srgbClr val="FFFF00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18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29"/>
          <p:cNvSpPr txBox="1"/>
          <p:nvPr/>
        </p:nvSpPr>
        <p:spPr>
          <a:xfrm>
            <a:off x="-73025" y="1485900"/>
            <a:ext cx="9112200" cy="7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Malgun Gothic"/>
              <a:buNone/>
            </a:pPr>
            <a:r>
              <a:rPr lang="en-US" sz="4500" b="1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대학별 고사의 이해</a:t>
            </a:r>
            <a:endParaRPr/>
          </a:p>
        </p:txBody>
      </p:sp>
      <p:sp>
        <p:nvSpPr>
          <p:cNvPr id="1209" name="Google Shape;1209;p129"/>
          <p:cNvSpPr txBox="1"/>
          <p:nvPr/>
        </p:nvSpPr>
        <p:spPr>
          <a:xfrm>
            <a:off x="0" y="1103312"/>
            <a:ext cx="9140700" cy="17478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7938" y="1439863"/>
            <a:ext cx="9113838" cy="105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ko-KR" sz="48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2</a:t>
            </a:r>
            <a:r>
              <a:rPr lang="ko-KR" altLang="en-US" sz="48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부</a:t>
            </a:r>
            <a:r>
              <a:rPr lang="en-US" altLang="ko-KR" sz="48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4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Arial" charset="0"/>
              </a:rPr>
              <a:t>자기소개서 작성법</a:t>
            </a:r>
            <a:endParaRPr lang="en-US" altLang="ko-KR" sz="4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75" y="3387687"/>
            <a:ext cx="7060649" cy="293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8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06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106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106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FFFF00"/>
              </a:buClr>
              <a:buSzPts val="3600"/>
            </a:pPr>
            <a:r>
              <a:rPr lang="ko-KR" altLang="en-US" sz="3600" b="1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</a:rPr>
              <a:t>자기소개서 제출 대학</a:t>
            </a:r>
            <a:endParaRPr lang="ko-KR" altLang="en-US" sz="3600" b="1" dirty="0">
              <a:solidFill>
                <a:srgbClr val="FFFF00"/>
              </a:solidFill>
              <a:latin typeface="Malgun Gothic"/>
              <a:ea typeface="Malgun Gothic"/>
              <a:cs typeface="Malgun Gothic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5713"/>
            <a:ext cx="9140825" cy="552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9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06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106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106"/>
          <p:cNvSpPr txBox="1"/>
          <p:nvPr/>
        </p:nvSpPr>
        <p:spPr>
          <a:xfrm>
            <a:off x="360362" y="383739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FFFF00"/>
              </a:buClr>
              <a:buSzPts val="3600"/>
            </a:pPr>
            <a:r>
              <a:rPr lang="en-US" altLang="ko-KR" sz="3600" b="1" dirty="0">
                <a:solidFill>
                  <a:srgbClr val="FFFF00"/>
                </a:solidFill>
                <a:latin typeface="Malgun Gothic"/>
                <a:ea typeface="Malgun Gothic"/>
                <a:cs typeface="Malgun Gothic"/>
              </a:rPr>
              <a:t>2023</a:t>
            </a:r>
            <a:r>
              <a:rPr lang="ko-KR" altLang="en-US" sz="3600" b="1" dirty="0">
                <a:solidFill>
                  <a:srgbClr val="FFFF00"/>
                </a:solidFill>
                <a:latin typeface="Malgun Gothic"/>
                <a:ea typeface="Malgun Gothic"/>
                <a:cs typeface="Malgun Gothic"/>
              </a:rPr>
              <a:t>학년도 자기소개서 </a:t>
            </a:r>
            <a:r>
              <a:rPr lang="ko-KR" altLang="en-US" sz="3600" b="1" dirty="0" err="1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</a:rPr>
              <a:t>공통양식</a:t>
            </a:r>
            <a:endParaRPr lang="ko-KR" altLang="en-US" sz="3600" b="1" dirty="0">
              <a:solidFill>
                <a:srgbClr val="FFFF00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8" name="Google Shape;1007;p106"/>
          <p:cNvSpPr txBox="1"/>
          <p:nvPr/>
        </p:nvSpPr>
        <p:spPr>
          <a:xfrm>
            <a:off x="322262" y="1336675"/>
            <a:ext cx="8818500" cy="54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1. </a:t>
            </a:r>
            <a:r>
              <a:rPr lang="ko-KR" altLang="en-US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고등학교 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재학 </a:t>
            </a:r>
            <a:r>
              <a:rPr lang="ko-KR" altLang="en-US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기간 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중 자신의 </a:t>
            </a:r>
            <a:r>
              <a:rPr lang="ko-KR" altLang="en-US" sz="2400" b="1" dirty="0">
                <a:solidFill>
                  <a:srgbClr val="FF0000"/>
                </a:solidFill>
                <a:latin typeface="Malgun Gothic"/>
                <a:ea typeface="Malgun Gothic"/>
                <a:cs typeface="Malgun Gothic"/>
              </a:rPr>
              <a:t>진로와 관련하여 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어떤 노력을 해왔는지 본인에게 의미 있는 </a:t>
            </a:r>
            <a:r>
              <a:rPr lang="ko-KR" altLang="en-US" sz="2400" b="1" dirty="0">
                <a:solidFill>
                  <a:srgbClr val="FF0000"/>
                </a:solidFill>
                <a:latin typeface="Malgun Gothic"/>
                <a:ea typeface="Malgun Gothic"/>
                <a:cs typeface="Malgun Gothic"/>
              </a:rPr>
              <a:t>학습 경험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과 </a:t>
            </a:r>
            <a:r>
              <a:rPr lang="ko-KR" altLang="en-US" sz="2400" b="1" dirty="0">
                <a:solidFill>
                  <a:srgbClr val="FF0000"/>
                </a:solidFill>
                <a:latin typeface="Malgun Gothic"/>
                <a:ea typeface="Malgun Gothic"/>
                <a:cs typeface="Malgun Gothic"/>
              </a:rPr>
              <a:t>교내 활동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을 중심으로 기술해 주시기 바랍니다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. </a:t>
            </a:r>
            <a:r>
              <a:rPr lang="en-US" altLang="ko-KR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(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띄어쓰기 포함 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1,500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자 이내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)</a:t>
            </a:r>
            <a:endParaRPr lang="ko-KR" altLang="en-US" sz="2400" b="1" dirty="0">
              <a:solidFill>
                <a:srgbClr val="00B050"/>
              </a:solidFill>
              <a:latin typeface="Malgun Gothic"/>
              <a:ea typeface="Malgun Gothic"/>
              <a:cs typeface="Malgun Gothic"/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</a:pPr>
            <a:endParaRPr lang="en-US" sz="800" dirty="0" smtClean="0"/>
          </a:p>
          <a:p>
            <a:pPr fontAlgn="base" latinLnBrk="1">
              <a:lnSpc>
                <a:spcPct val="150000"/>
              </a:lnSpc>
            </a:pP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2. 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고등학교 재학 기간 중 </a:t>
            </a:r>
            <a:r>
              <a:rPr lang="ko-KR" altLang="en-US" sz="2400" b="1" dirty="0">
                <a:solidFill>
                  <a:srgbClr val="FF0000"/>
                </a:solidFill>
                <a:latin typeface="Malgun Gothic"/>
                <a:ea typeface="Malgun Gothic"/>
                <a:cs typeface="Malgun Gothic"/>
              </a:rPr>
              <a:t>타인과 공동체를 위해 노력한 경험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과 이를 통해 </a:t>
            </a:r>
            <a:r>
              <a:rPr lang="ko-KR" altLang="en-US" sz="2400" b="1" dirty="0">
                <a:solidFill>
                  <a:srgbClr val="FF0000"/>
                </a:solidFill>
                <a:latin typeface="Malgun Gothic"/>
                <a:ea typeface="Malgun Gothic"/>
                <a:cs typeface="Malgun Gothic"/>
              </a:rPr>
              <a:t>배운 점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을 기술해 주시기 바랍니다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. (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띄어쓰기 포함 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800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자 이내</a:t>
            </a:r>
            <a:r>
              <a:rPr lang="en-US" altLang="ko-KR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)</a:t>
            </a:r>
          </a:p>
          <a:p>
            <a:pPr fontAlgn="base" latinLnBrk="1">
              <a:lnSpc>
                <a:spcPct val="150000"/>
              </a:lnSpc>
            </a:pPr>
            <a:endParaRPr lang="en-US" altLang="ko-KR" sz="800" b="1" dirty="0">
              <a:solidFill>
                <a:srgbClr val="00B050"/>
              </a:solidFill>
              <a:latin typeface="Malgun Gothic"/>
              <a:ea typeface="Malgun Gothic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3. &lt;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자율 문항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&gt; 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필요 시 대학별로 </a:t>
            </a:r>
            <a:r>
              <a:rPr lang="ko-KR" altLang="en-US" sz="2400" b="1" dirty="0">
                <a:solidFill>
                  <a:srgbClr val="FF0000"/>
                </a:solidFill>
                <a:latin typeface="Malgun Gothic"/>
                <a:ea typeface="Malgun Gothic"/>
                <a:cs typeface="Malgun Gothic"/>
              </a:rPr>
              <a:t>지원 동기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  <a:latin typeface="Malgun Gothic"/>
                <a:ea typeface="Malgun Gothic"/>
                <a:cs typeface="Malgun Gothic"/>
              </a:rPr>
              <a:t>진로 계획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 등의 자율 문항 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1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개를 추가하여 활용하시기 바랍니다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. (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띄어쓰기 포함 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800</a:t>
            </a:r>
            <a:r>
              <a:rPr lang="ko-KR" alt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자 이내</a:t>
            </a:r>
            <a:r>
              <a:rPr lang="en-US" altLang="ko-KR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)</a:t>
            </a:r>
            <a:endParaRPr lang="ko-KR" altLang="en-US" sz="2400" dirty="0"/>
          </a:p>
          <a:p>
            <a:pPr marL="285750" indent="-285750" fontAlgn="base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2400" dirty="0"/>
          </a:p>
          <a:p>
            <a:pPr marL="0" marR="0" lvl="0" indent="-177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"/>
              <a:buAutoNum type="arabicPeriod"/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66399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06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106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106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FFFF00"/>
              </a:buClr>
              <a:buSzPts val="3600"/>
            </a:pPr>
            <a:r>
              <a:rPr lang="ko-KR" altLang="en-US" sz="3600" b="1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</a:rPr>
              <a:t>자기소개서 대학별 </a:t>
            </a:r>
            <a:r>
              <a:rPr lang="ko-KR" altLang="en-US" sz="3600" b="1" dirty="0" err="1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</a:rPr>
              <a:t>자율문항</a:t>
            </a:r>
            <a:r>
              <a:rPr lang="en-US" altLang="ko-KR" sz="3600" b="1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</a:rPr>
              <a:t>(3</a:t>
            </a:r>
            <a:r>
              <a:rPr lang="ko-KR" altLang="en-US" sz="3600" b="1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</a:rPr>
              <a:t>번</a:t>
            </a:r>
            <a:r>
              <a:rPr lang="en-US" altLang="ko-KR" sz="3600" b="1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</a:rPr>
              <a:t>)</a:t>
            </a:r>
            <a:endParaRPr lang="ko-KR" altLang="en-US" sz="3600" b="1" dirty="0">
              <a:solidFill>
                <a:srgbClr val="FFFF00"/>
              </a:solidFill>
              <a:latin typeface="Malgun Gothic"/>
              <a:ea typeface="Malgun Gothic"/>
              <a:cs typeface="Malgun Gothic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440013"/>
            <a:ext cx="8836026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4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31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6" name="Google Shape;1226;p131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7" name="Google Shape;1227;p131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 작성 절차</a:t>
            </a:r>
            <a:endParaRPr/>
          </a:p>
        </p:txBody>
      </p:sp>
      <p:sp>
        <p:nvSpPr>
          <p:cNvPr id="92" name="Google Shape;1341;p134"/>
          <p:cNvSpPr txBox="1"/>
          <p:nvPr/>
        </p:nvSpPr>
        <p:spPr>
          <a:xfrm>
            <a:off x="747133" y="1339850"/>
            <a:ext cx="8818500" cy="54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200000"/>
              </a:lnSpc>
              <a:buClr>
                <a:srgbClr val="0070C0"/>
              </a:buClr>
              <a:buSzPts val="2600"/>
            </a:pPr>
            <a:r>
              <a:rPr lang="en-US" altLang="ko-KR" sz="2600" b="1" dirty="0" smtClean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Step </a:t>
            </a:r>
            <a:r>
              <a:rPr lang="en-US" altLang="ko-KR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1. </a:t>
            </a:r>
            <a:r>
              <a:rPr lang="ko-KR" altLang="en-US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내가 지금까지 살아온 이야기</a:t>
            </a:r>
          </a:p>
          <a:p>
            <a:pPr lvl="0">
              <a:lnSpc>
                <a:spcPct val="200000"/>
              </a:lnSpc>
              <a:buClr>
                <a:srgbClr val="0070C0"/>
              </a:buClr>
              <a:buSzPts val="2600"/>
            </a:pPr>
            <a:r>
              <a:rPr lang="en-US" altLang="ko-KR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Step 2. </a:t>
            </a:r>
            <a:r>
              <a:rPr lang="ko-KR" altLang="en-US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나의 꿈의 목록 작성하기</a:t>
            </a:r>
          </a:p>
          <a:p>
            <a:pPr lvl="0">
              <a:lnSpc>
                <a:spcPct val="200000"/>
              </a:lnSpc>
              <a:buClr>
                <a:srgbClr val="0070C0"/>
              </a:buClr>
              <a:buSzPts val="2600"/>
            </a:pPr>
            <a:r>
              <a:rPr lang="en-US" altLang="ko-KR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Step 3. </a:t>
            </a:r>
            <a:r>
              <a:rPr lang="ko-KR" altLang="en-US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진로 및 학과 탐색</a:t>
            </a:r>
          </a:p>
          <a:p>
            <a:pPr lvl="0">
              <a:lnSpc>
                <a:spcPct val="200000"/>
              </a:lnSpc>
              <a:buClr>
                <a:srgbClr val="0070C0"/>
              </a:buClr>
              <a:buSzPts val="2600"/>
            </a:pPr>
            <a:r>
              <a:rPr lang="en-US" altLang="ko-KR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Step 4. </a:t>
            </a:r>
            <a:r>
              <a:rPr lang="ko-KR" altLang="en-US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학교생활기록부 분석</a:t>
            </a:r>
          </a:p>
          <a:p>
            <a:pPr lvl="0">
              <a:lnSpc>
                <a:spcPct val="200000"/>
              </a:lnSpc>
              <a:buClr>
                <a:srgbClr val="0070C0"/>
              </a:buClr>
              <a:buSzPts val="2600"/>
            </a:pPr>
            <a:r>
              <a:rPr lang="en-US" altLang="ko-KR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Step 5. </a:t>
            </a:r>
            <a:r>
              <a:rPr lang="ko-KR" altLang="en-US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기억에 남는 모든 내용을 문항별 배치</a:t>
            </a:r>
          </a:p>
          <a:p>
            <a:pPr lvl="0">
              <a:lnSpc>
                <a:spcPct val="200000"/>
              </a:lnSpc>
              <a:buClr>
                <a:srgbClr val="0070C0"/>
              </a:buClr>
              <a:buSzPts val="2600"/>
            </a:pPr>
            <a:r>
              <a:rPr lang="en-US" altLang="ko-KR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Step 6. </a:t>
            </a:r>
            <a:r>
              <a:rPr lang="ko-KR" altLang="en-US" sz="26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자기소개서 작성 및 </a:t>
            </a:r>
            <a:r>
              <a:rPr lang="ko-KR" altLang="en-US" sz="2600" b="1" dirty="0" smtClean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점검</a:t>
            </a:r>
            <a:endParaRPr sz="2600" b="1" dirty="0">
              <a:solidFill>
                <a:srgbClr val="0070C0"/>
              </a:solidFill>
              <a:latin typeface="Malgun Gothic"/>
              <a:ea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5628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132"/>
          <p:cNvSpPr txBox="1"/>
          <p:nvPr/>
        </p:nvSpPr>
        <p:spPr>
          <a:xfrm>
            <a:off x="0" y="12446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132"/>
          <p:cNvSpPr txBox="1"/>
          <p:nvPr/>
        </p:nvSpPr>
        <p:spPr>
          <a:xfrm>
            <a:off x="0" y="3317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132"/>
          <p:cNvSpPr txBox="1"/>
          <p:nvPr/>
        </p:nvSpPr>
        <p:spPr>
          <a:xfrm>
            <a:off x="142875" y="1395412"/>
            <a:ext cx="8818500" cy="6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1.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내가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지금까지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살아온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이야기</a:t>
            </a:r>
            <a:endParaRPr dirty="0"/>
          </a:p>
        </p:txBody>
      </p:sp>
      <p:sp>
        <p:nvSpPr>
          <p:cNvPr id="1322" name="Google Shape;1322;p132"/>
          <p:cNvSpPr/>
          <p:nvPr/>
        </p:nvSpPr>
        <p:spPr>
          <a:xfrm>
            <a:off x="322262" y="2346325"/>
            <a:ext cx="4194300" cy="3959100"/>
          </a:xfrm>
          <a:prstGeom prst="roundRect">
            <a:avLst>
              <a:gd name="adj" fmla="val 16667"/>
            </a:avLst>
          </a:prstGeom>
          <a:solidFill>
            <a:srgbClr val="BBE0E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0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모든 </a:t>
            </a:r>
            <a:r>
              <a:rPr lang="en-US" sz="1800" b="1" i="0" u="none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교내</a:t>
            </a:r>
            <a:r>
              <a:rPr lang="en-US" sz="1800" b="1" i="0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활동 및 에피소드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중1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중2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중3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고1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고2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고3</a:t>
            </a:r>
            <a:endParaRPr/>
          </a:p>
        </p:txBody>
      </p:sp>
      <p:sp>
        <p:nvSpPr>
          <p:cNvPr id="1323" name="Google Shape;1323;p132"/>
          <p:cNvSpPr/>
          <p:nvPr/>
        </p:nvSpPr>
        <p:spPr>
          <a:xfrm>
            <a:off x="4714875" y="2346325"/>
            <a:ext cx="4192500" cy="3959100"/>
          </a:xfrm>
          <a:prstGeom prst="roundRect">
            <a:avLst>
              <a:gd name="adj" fmla="val 16667"/>
            </a:avLst>
          </a:prstGeom>
          <a:solidFill>
            <a:srgbClr val="BBE0E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0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모든 </a:t>
            </a:r>
            <a:r>
              <a:rPr lang="en-US" sz="1800" b="1" i="0" u="none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교외</a:t>
            </a:r>
            <a:r>
              <a:rPr lang="en-US" sz="1800" b="1" i="0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활동 및 에피소드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중1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중2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중3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고1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고2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Malgun Gothic"/>
              <a:buNone/>
            </a:pPr>
            <a:r>
              <a:rPr lang="en-US" sz="1800" b="1" i="1" u="none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고3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None/>
            </a:pPr>
            <a:endParaRPr sz="1800" b="1" i="1" u="none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24" name="Google Shape;1324;p132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 작성 방법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4386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133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133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1" name="Google Shape;1331;p133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 작성 방법</a:t>
            </a:r>
            <a:endParaRPr/>
          </a:p>
        </p:txBody>
      </p:sp>
      <p:sp>
        <p:nvSpPr>
          <p:cNvPr id="1332" name="Google Shape;1332;p133"/>
          <p:cNvSpPr txBox="1"/>
          <p:nvPr/>
        </p:nvSpPr>
        <p:spPr>
          <a:xfrm>
            <a:off x="322262" y="2006600"/>
            <a:ext cx="8818500" cy="3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1) 흥미와 적성 파악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 i="0" u="none">
              <a:solidFill>
                <a:srgbClr val="00B05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 i="0" u="none">
              <a:solidFill>
                <a:srgbClr val="00B05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2) 꿈의 목록 및 인생계획서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Malgun Gothic"/>
              <a:buNone/>
            </a:pPr>
            <a:r>
              <a:rPr lang="en-US" sz="2000" b="1" i="0" u="none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-그 꿈을 가지게 된 계기와 그 꿈을 통해 무엇을 하고자 하는지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Malgun Gothic"/>
              <a:buNone/>
            </a:pPr>
            <a:r>
              <a:rPr lang="en-US" sz="2000" b="1" i="0" u="none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-&gt; 나의 </a:t>
            </a:r>
            <a:r>
              <a:rPr lang="en-US" sz="2400" b="1" i="0" u="none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꿈</a:t>
            </a:r>
            <a:r>
              <a:rPr lang="en-US" sz="2000" b="1" i="0" u="none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과 진학 하려는 학과와 관련성 어필 </a:t>
            </a:r>
            <a:endParaRPr/>
          </a:p>
        </p:txBody>
      </p:sp>
      <p:sp>
        <p:nvSpPr>
          <p:cNvPr id="1333" name="Google Shape;1333;p133"/>
          <p:cNvSpPr txBox="1"/>
          <p:nvPr/>
        </p:nvSpPr>
        <p:spPr>
          <a:xfrm>
            <a:off x="142875" y="1395412"/>
            <a:ext cx="8818500" cy="6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2.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나의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꿈의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목록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작성하기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61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134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9" name="Google Shape;1339;p134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0" name="Google Shape;1340;p134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 작성 방법</a:t>
            </a:r>
            <a:endParaRPr/>
          </a:p>
        </p:txBody>
      </p:sp>
      <p:sp>
        <p:nvSpPr>
          <p:cNvPr id="1341" name="Google Shape;1341;p134"/>
          <p:cNvSpPr txBox="1"/>
          <p:nvPr/>
        </p:nvSpPr>
        <p:spPr>
          <a:xfrm>
            <a:off x="322262" y="1339850"/>
            <a:ext cx="8818500" cy="54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3.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진로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및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학과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탐색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학과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명칭의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뜻,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설립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배경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및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필요성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(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역사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)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학년별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배우는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과목의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명칭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및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교수님들의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사진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연구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및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강의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분야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논문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제목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관련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학회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현황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및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공지사항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학술대회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주제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및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5.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관련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동아리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현황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및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활동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6.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학과에서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필요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&amp;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중요시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하는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핵심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역량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7.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졸업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후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진로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-&gt;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학과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분석을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통한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자신의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전공적합성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어필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276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35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7" name="Google Shape;1347;p135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8" name="Google Shape;1348;p135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 작성 방법</a:t>
            </a:r>
            <a:endParaRPr/>
          </a:p>
        </p:txBody>
      </p:sp>
      <p:sp>
        <p:nvSpPr>
          <p:cNvPr id="1349" name="Google Shape;1349;p135"/>
          <p:cNvSpPr txBox="1"/>
          <p:nvPr/>
        </p:nvSpPr>
        <p:spPr>
          <a:xfrm>
            <a:off x="322262" y="1339850"/>
            <a:ext cx="8818500" cy="6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4.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학교생활기록부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분석</a:t>
            </a: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37" y="1955750"/>
            <a:ext cx="8315909" cy="487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83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136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5" name="Google Shape;1355;p136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136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 작성 방법</a:t>
            </a:r>
            <a:endParaRPr/>
          </a:p>
        </p:txBody>
      </p:sp>
      <p:sp>
        <p:nvSpPr>
          <p:cNvPr id="1357" name="Google Shape;1357;p136"/>
          <p:cNvSpPr txBox="1"/>
          <p:nvPr/>
        </p:nvSpPr>
        <p:spPr>
          <a:xfrm>
            <a:off x="322262" y="1339850"/>
            <a:ext cx="8818500" cy="551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600"/>
              <a:buFont typeface="Malgun Gothic"/>
              <a:buNone/>
            </a:pPr>
            <a:r>
              <a:rPr lang="en-US" sz="2600" b="1" i="0" u="none" dirty="0" smtClean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5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.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기억에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남는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모든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내용을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문항별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배치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 i="0" u="none" dirty="0">
              <a:solidFill>
                <a:srgbClr val="00B05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 i="0" u="none" dirty="0">
              <a:solidFill>
                <a:srgbClr val="00B05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 i="0" u="none" dirty="0">
              <a:solidFill>
                <a:srgbClr val="00B05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 i="0" u="none" dirty="0">
              <a:solidFill>
                <a:srgbClr val="00B05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1" i="0" u="none" dirty="0">
              <a:solidFill>
                <a:srgbClr val="00B05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dirty="0">
              <a:solidFill>
                <a:srgbClr val="00B05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-&gt;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문항에</a:t>
            </a: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맞는</a:t>
            </a: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소재</a:t>
            </a: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선정</a:t>
            </a: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및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스토리가</a:t>
            </a: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있도록</a:t>
            </a: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배치</a:t>
            </a:r>
            <a:endParaRPr sz="12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-&gt;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부족한</a:t>
            </a: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부분은</a:t>
            </a: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4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학교생활기록부</a:t>
            </a:r>
            <a:r>
              <a:rPr lang="en-US" sz="24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400" b="1" i="0" u="none" dirty="0" err="1" smtClean="0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보완</a:t>
            </a:r>
            <a:r>
              <a:rPr lang="en-US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</a:t>
            </a:r>
            <a:r>
              <a:rPr lang="en-US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(</a:t>
            </a:r>
            <a:r>
              <a:rPr lang="ko-KR" altLang="en-US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자율</a:t>
            </a:r>
            <a:r>
              <a:rPr lang="en-US" altLang="ko-KR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동아리</a:t>
            </a:r>
            <a:r>
              <a:rPr lang="en-US" altLang="ko-KR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봉사</a:t>
            </a:r>
            <a:r>
              <a:rPr lang="en-US" altLang="ko-KR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진로</a:t>
            </a:r>
            <a:r>
              <a:rPr lang="en-US" altLang="ko-KR" sz="2400" b="1" i="0" u="none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/ </a:t>
            </a:r>
            <a:r>
              <a:rPr lang="ko-KR" altLang="en-US" sz="2400" b="1" i="0" u="none" dirty="0" err="1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세특</a:t>
            </a:r>
            <a:r>
              <a:rPr lang="en-US" altLang="ko-KR" sz="24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altLang="ko-KR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/ </a:t>
            </a:r>
            <a:r>
              <a:rPr lang="ko-KR" altLang="en-US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독서</a:t>
            </a:r>
            <a:r>
              <a:rPr lang="en-US" altLang="ko-KR" sz="24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)</a:t>
            </a:r>
            <a:endParaRPr sz="1200" dirty="0"/>
          </a:p>
        </p:txBody>
      </p:sp>
      <p:sp>
        <p:nvSpPr>
          <p:cNvPr id="1358" name="Google Shape;1358;p136"/>
          <p:cNvSpPr/>
          <p:nvPr/>
        </p:nvSpPr>
        <p:spPr>
          <a:xfrm>
            <a:off x="985837" y="2132012"/>
            <a:ext cx="3198900" cy="1422300"/>
          </a:xfrm>
          <a:prstGeom prst="roundRect">
            <a:avLst>
              <a:gd name="adj" fmla="val 16667"/>
            </a:avLst>
          </a:prstGeom>
          <a:solidFill>
            <a:srgbClr val="BBE0E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algun Gothic"/>
              <a:buNone/>
            </a:pPr>
            <a:r>
              <a:rPr lang="en-US" sz="1800" b="1" i="0" u="none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1번. 학업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None/>
            </a:pPr>
            <a:endParaRPr sz="1800" b="1" i="0" u="none">
              <a:solidFill>
                <a:srgbClr val="FF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59" name="Google Shape;1359;p136"/>
          <p:cNvSpPr/>
          <p:nvPr/>
        </p:nvSpPr>
        <p:spPr>
          <a:xfrm>
            <a:off x="985837" y="3714750"/>
            <a:ext cx="3198900" cy="1511400"/>
          </a:xfrm>
          <a:prstGeom prst="roundRect">
            <a:avLst>
              <a:gd name="adj" fmla="val 16667"/>
            </a:avLst>
          </a:prstGeom>
          <a:solidFill>
            <a:srgbClr val="BBE0E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algun Gothic"/>
              <a:buNone/>
            </a:pPr>
            <a:r>
              <a:rPr lang="en-US" sz="1800" b="1" i="0" u="none" dirty="0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</a:t>
            </a:r>
            <a:r>
              <a:rPr lang="ko-KR" altLang="en-US" sz="1800" b="1" dirty="0" smtClean="0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진로</a:t>
            </a:r>
            <a:endParaRPr dirty="0"/>
          </a:p>
        </p:txBody>
      </p:sp>
      <p:sp>
        <p:nvSpPr>
          <p:cNvPr id="1360" name="Google Shape;1360;p136"/>
          <p:cNvSpPr/>
          <p:nvPr/>
        </p:nvSpPr>
        <p:spPr>
          <a:xfrm>
            <a:off x="5018087" y="2132012"/>
            <a:ext cx="3197100" cy="1422300"/>
          </a:xfrm>
          <a:prstGeom prst="roundRect">
            <a:avLst>
              <a:gd name="adj" fmla="val 16667"/>
            </a:avLst>
          </a:prstGeom>
          <a:solidFill>
            <a:srgbClr val="BBE0E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algun Gothic"/>
              <a:buNone/>
            </a:pPr>
            <a:r>
              <a:rPr lang="en-US" sz="1800" b="1" i="0" u="none" dirty="0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</a:t>
            </a:r>
            <a:r>
              <a:rPr lang="ko-KR" altLang="en-US" sz="1800" b="1" i="0" u="none" dirty="0" smtClean="0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인성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280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37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7" name="Google Shape;1367;p137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137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 작성 방법</a:t>
            </a:r>
            <a:endParaRPr/>
          </a:p>
        </p:txBody>
      </p:sp>
      <p:sp>
        <p:nvSpPr>
          <p:cNvPr id="1369" name="Google Shape;1369;p137"/>
          <p:cNvSpPr txBox="1"/>
          <p:nvPr/>
        </p:nvSpPr>
        <p:spPr>
          <a:xfrm>
            <a:off x="322262" y="1339850"/>
            <a:ext cx="8818500" cy="4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6.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작성</a:t>
            </a:r>
            <a:r>
              <a:rPr lang="en-US" sz="2600" b="1" i="0" u="none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및 </a:t>
            </a:r>
            <a:r>
              <a:rPr lang="en-US" sz="2600" b="1" i="0" u="none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점검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평가자를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기억하자</a:t>
            </a:r>
            <a:r>
              <a:rPr lang="en-US" sz="20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(</a:t>
            </a:r>
            <a:r>
              <a:rPr lang="en-US" sz="20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전공적합성</a:t>
            </a:r>
            <a:r>
              <a:rPr lang="en-US" sz="20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en-US" sz="20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학업능력</a:t>
            </a:r>
            <a:r>
              <a:rPr lang="en-US" sz="20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)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본인의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경험이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최고의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스토리다</a:t>
            </a:r>
            <a:r>
              <a:rPr lang="en-US" sz="20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(</a:t>
            </a:r>
            <a:r>
              <a:rPr lang="en-US" sz="20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남의</a:t>
            </a:r>
            <a:r>
              <a:rPr lang="en-US" sz="20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0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이야기는</a:t>
            </a:r>
            <a:r>
              <a:rPr lang="en-US" sz="20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0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참고만</a:t>
            </a:r>
            <a:r>
              <a:rPr lang="en-US" sz="20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)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문항이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요구하는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것을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정확히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파악하라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나열보다는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>
                <a:solidFill>
                  <a:srgbClr val="00B050"/>
                </a:solidFill>
                <a:latin typeface="Batang"/>
                <a:ea typeface="Batang"/>
                <a:cs typeface="Batang"/>
                <a:sym typeface="Batang"/>
              </a:rPr>
              <a:t>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왜</a:t>
            </a:r>
            <a:r>
              <a:rPr lang="en-US" sz="2600" b="1" i="0" u="none" dirty="0">
                <a:solidFill>
                  <a:srgbClr val="00B050"/>
                </a:solidFill>
                <a:latin typeface="Batang"/>
                <a:ea typeface="Batang"/>
                <a:cs typeface="Batang"/>
                <a:sym typeface="Batang"/>
              </a:rPr>
              <a:t>’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>
                <a:solidFill>
                  <a:srgbClr val="00B050"/>
                </a:solidFill>
                <a:latin typeface="Batang"/>
                <a:ea typeface="Batang"/>
                <a:cs typeface="Batang"/>
                <a:sym typeface="Batang"/>
              </a:rPr>
              <a:t>‘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어떻게</a:t>
            </a:r>
            <a:r>
              <a:rPr lang="en-US" sz="2600" b="1" i="0" u="none" dirty="0">
                <a:solidFill>
                  <a:srgbClr val="00B050"/>
                </a:solidFill>
                <a:latin typeface="Batang"/>
                <a:ea typeface="Batang"/>
                <a:cs typeface="Batang"/>
                <a:sym typeface="Batang"/>
              </a:rPr>
              <a:t>’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>
                <a:solidFill>
                  <a:srgbClr val="00B050"/>
                </a:solidFill>
                <a:latin typeface="Batang"/>
                <a:ea typeface="Batang"/>
                <a:cs typeface="Batang"/>
                <a:sym typeface="Batang"/>
              </a:rPr>
              <a:t>‘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적용과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변화</a:t>
            </a:r>
            <a:r>
              <a:rPr lang="en-US" sz="2600" b="1" i="0" u="none" dirty="0" err="1">
                <a:solidFill>
                  <a:srgbClr val="00B050"/>
                </a:solidFill>
                <a:latin typeface="Batang"/>
                <a:ea typeface="Batang"/>
                <a:cs typeface="Batang"/>
                <a:sym typeface="Batang"/>
              </a:rPr>
              <a:t>’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중요하다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5.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화려한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미사여구는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피하라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6.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글자수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제한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없이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작성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후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서서히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줄여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나가자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7.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꼼꼼히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검토하라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(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전공명칭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맞춤법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en-US" sz="2600" b="1" i="0" u="none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오탈자</a:t>
            </a:r>
            <a:r>
              <a:rPr lang="en-US" sz="2600" b="1" i="0" u="none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660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37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7" name="Google Shape;1367;p137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137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 dirty="0" err="1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</a:t>
            </a:r>
            <a:r>
              <a:rPr lang="en-US" sz="3600" b="1" i="0" u="none" dirty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600" b="1" i="0" u="none" dirty="0" err="1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작성</a:t>
            </a:r>
            <a:r>
              <a:rPr lang="en-US" sz="3600" b="1" i="0" u="none" dirty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ko-KR" altLang="en-US" sz="3600" b="1" i="0" u="none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유의사항</a:t>
            </a:r>
            <a:endParaRPr dirty="0"/>
          </a:p>
        </p:txBody>
      </p:sp>
      <p:sp>
        <p:nvSpPr>
          <p:cNvPr id="1369" name="Google Shape;1369;p137"/>
          <p:cNvSpPr txBox="1"/>
          <p:nvPr/>
        </p:nvSpPr>
        <p:spPr>
          <a:xfrm>
            <a:off x="322262" y="1455350"/>
            <a:ext cx="8818500" cy="4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buClr>
                <a:srgbClr val="00B050"/>
              </a:buClr>
              <a:buSzPts val="2600"/>
            </a:pPr>
            <a:r>
              <a:rPr lang="ko-KR" altLang="en-US" sz="22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유사도 검색 관련</a:t>
            </a:r>
            <a:endParaRPr lang="en-US" altLang="ko-KR" sz="2200" b="1" dirty="0">
              <a:solidFill>
                <a:srgbClr val="0070C0"/>
              </a:solidFill>
              <a:latin typeface="Malgun Gothic"/>
              <a:ea typeface="Malgun Gothic"/>
              <a:cs typeface="Malgun Gothic"/>
            </a:endParaRPr>
          </a:p>
          <a:p>
            <a:pPr>
              <a:lnSpc>
                <a:spcPct val="150000"/>
              </a:lnSpc>
              <a:buClr>
                <a:srgbClr val="00B050"/>
              </a:buClr>
              <a:buSzPts val="2600"/>
            </a:pP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남의 것을 그대로 복사해오거나 </a:t>
            </a:r>
            <a:r>
              <a:rPr lang="ko-KR" altLang="en-US" sz="2200" b="1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빼끼지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 않은 경우는 유사도 걱정은 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x</a:t>
            </a:r>
            <a:endParaRPr lang="ko-KR" altLang="en-US" sz="2200" b="1" dirty="0">
              <a:solidFill>
                <a:srgbClr val="00B050"/>
              </a:solidFill>
              <a:latin typeface="Malgun Gothic"/>
              <a:ea typeface="Malgun Gothic"/>
              <a:cs typeface="Malgun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Malgun Gothic"/>
              <a:buNone/>
            </a:pPr>
            <a:r>
              <a:rPr lang="en-US" sz="22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0</a:t>
            </a:r>
            <a:r>
              <a:rPr lang="ko-KR" altLang="en-US" sz="22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 처리</a:t>
            </a:r>
            <a:endParaRPr lang="en-US" altLang="ko-KR" sz="2200" b="1" dirty="0">
              <a:solidFill>
                <a:srgbClr val="0070C0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>
              <a:lnSpc>
                <a:spcPct val="150000"/>
              </a:lnSpc>
              <a:buClr>
                <a:srgbClr val="00B050"/>
              </a:buClr>
              <a:buSzPts val="2600"/>
            </a:pP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공인어학성적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2200" b="1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수학ㆍ과학ㆍ외국어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 교과에 대한 교외 수상실적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ts val="2600"/>
            </a:pPr>
            <a:r>
              <a:rPr lang="ko-KR" altLang="en-US" sz="22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</a:rPr>
              <a:t>작성금지</a:t>
            </a:r>
            <a:endParaRPr lang="en-US" altLang="ko-KR" sz="2200" b="1" dirty="0">
              <a:solidFill>
                <a:srgbClr val="0070C0"/>
              </a:solidFill>
              <a:latin typeface="Malgun Gothic"/>
              <a:ea typeface="Malgun Gothic"/>
              <a:cs typeface="Malgun Gothic"/>
            </a:endParaRPr>
          </a:p>
          <a:p>
            <a:pPr>
              <a:lnSpc>
                <a:spcPct val="150000"/>
              </a:lnSpc>
              <a:buClr>
                <a:srgbClr val="00B050"/>
              </a:buClr>
              <a:buSzPts val="2600"/>
            </a:pPr>
            <a:r>
              <a:rPr lang="ko-KR" altLang="en-US" sz="22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지원자 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성명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출신고교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부모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(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친인척포함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)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의 실명을 포함한 사회적∙경제적 지위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(</a:t>
            </a:r>
            <a:r>
              <a:rPr lang="ko-KR" altLang="en-US" sz="2200" b="1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직종명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lang="ko-KR" altLang="en-US" sz="2200" b="1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직업명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직장명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lang="ko-KR" altLang="en-US" sz="2200" b="1" dirty="0" err="1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직위명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 등</a:t>
            </a:r>
            <a:r>
              <a:rPr lang="en-US" altLang="ko-KR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)</a:t>
            </a:r>
            <a:r>
              <a:rPr lang="ko-KR" altLang="en-US" sz="2200" b="1" dirty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를 암시하는 </a:t>
            </a:r>
            <a:r>
              <a:rPr lang="ko-KR" altLang="en-US" sz="2200" b="1" dirty="0" smtClean="0">
                <a:solidFill>
                  <a:srgbClr val="00B050"/>
                </a:solidFill>
                <a:latin typeface="Malgun Gothic"/>
                <a:ea typeface="Malgun Gothic"/>
                <a:cs typeface="Malgun Gothic"/>
              </a:rPr>
              <a:t>내용</a:t>
            </a:r>
            <a:endParaRPr lang="en-US" altLang="ko-KR" sz="2200" b="1" dirty="0" smtClean="0">
              <a:solidFill>
                <a:srgbClr val="00B050"/>
              </a:solidFill>
              <a:latin typeface="Malgun Gothic"/>
              <a:ea typeface="Malgun Gothic"/>
              <a:cs typeface="Malgun Gothic"/>
            </a:endParaRPr>
          </a:p>
          <a:p>
            <a:pPr>
              <a:lnSpc>
                <a:spcPct val="150000"/>
              </a:lnSpc>
              <a:buClr>
                <a:srgbClr val="00B050"/>
              </a:buClr>
              <a:buSzPts val="2600"/>
            </a:pPr>
            <a:endParaRPr lang="en-US" sz="1000" b="1" dirty="0" smtClean="0">
              <a:solidFill>
                <a:srgbClr val="FF0000"/>
              </a:solidFill>
              <a:latin typeface="Malgun Gothic"/>
              <a:ea typeface="Malgun Gothic"/>
            </a:endParaRPr>
          </a:p>
          <a:p>
            <a:pPr>
              <a:lnSpc>
                <a:spcPct val="150000"/>
              </a:lnSpc>
              <a:buClr>
                <a:srgbClr val="00B050"/>
              </a:buClr>
              <a:buSzPts val="2600"/>
            </a:pPr>
            <a:r>
              <a:rPr lang="en-US" sz="2200" b="1" dirty="0" smtClean="0">
                <a:solidFill>
                  <a:srgbClr val="FF0000"/>
                </a:solidFill>
                <a:latin typeface="Malgun Gothic"/>
                <a:ea typeface="Malgun Gothic"/>
              </a:rPr>
              <a:t>*</a:t>
            </a:r>
            <a:r>
              <a:rPr lang="ko-KR" altLang="en-US" sz="2200" b="1" dirty="0" smtClean="0">
                <a:solidFill>
                  <a:srgbClr val="FF0000"/>
                </a:solidFill>
                <a:latin typeface="Malgun Gothic"/>
                <a:ea typeface="Malgun Gothic"/>
              </a:rPr>
              <a:t>자기소개서 작성 유의 세부사항은 </a:t>
            </a:r>
            <a:r>
              <a:rPr lang="ko-KR" altLang="en-US" sz="2200" b="1" dirty="0" err="1" smtClean="0">
                <a:solidFill>
                  <a:srgbClr val="FF0000"/>
                </a:solidFill>
                <a:latin typeface="Malgun Gothic"/>
                <a:ea typeface="Malgun Gothic"/>
              </a:rPr>
              <a:t>대교협</a:t>
            </a:r>
            <a:r>
              <a:rPr lang="ko-KR" altLang="en-US" sz="2200" b="1" dirty="0" smtClean="0">
                <a:solidFill>
                  <a:srgbClr val="FF0000"/>
                </a:solidFill>
                <a:latin typeface="Malgun Gothic"/>
                <a:ea typeface="Malgun Gothic"/>
              </a:rPr>
              <a:t> 자료 참조</a:t>
            </a:r>
            <a:endParaRPr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92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37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7" name="Google Shape;1367;p137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137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 dirty="0" err="1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</a:t>
            </a:r>
            <a:r>
              <a:rPr lang="en-US" sz="3600" b="1" i="0" u="none" dirty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600" b="1" i="0" u="none" dirty="0" err="1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작성</a:t>
            </a:r>
            <a:r>
              <a:rPr lang="en-US" sz="3600" b="1" i="0" u="none" dirty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600" b="1" i="0" u="none" dirty="0" err="1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방법</a:t>
            </a:r>
            <a:r>
              <a:rPr lang="en-US" sz="3600" b="1" i="0" u="none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(</a:t>
            </a:r>
            <a:r>
              <a:rPr lang="ko-KR" altLang="en-US" sz="3600" b="1" i="0" u="none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맞춤법 검사</a:t>
            </a:r>
            <a:r>
              <a:rPr lang="en-US" altLang="ko-KR" sz="3600" b="1" i="0" u="none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)</a:t>
            </a: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4" y="1306979"/>
            <a:ext cx="7147547" cy="5491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Google Shape;595;p67"/>
          <p:cNvSpPr/>
          <p:nvPr/>
        </p:nvSpPr>
        <p:spPr>
          <a:xfrm>
            <a:off x="6853406" y="3103107"/>
            <a:ext cx="1273855" cy="563823"/>
          </a:xfrm>
          <a:prstGeom prst="roundRect">
            <a:avLst>
              <a:gd name="adj" fmla="val 16667"/>
            </a:avLst>
          </a:prstGeom>
          <a:noFill/>
          <a:ln w="573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65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37"/>
          <p:cNvSpPr txBox="1"/>
          <p:nvPr/>
        </p:nvSpPr>
        <p:spPr>
          <a:xfrm>
            <a:off x="0" y="1231900"/>
            <a:ext cx="9140700" cy="954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7" name="Google Shape;1367;p137"/>
          <p:cNvSpPr txBox="1"/>
          <p:nvPr/>
        </p:nvSpPr>
        <p:spPr>
          <a:xfrm>
            <a:off x="0" y="319087"/>
            <a:ext cx="9140700" cy="8001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137"/>
          <p:cNvSpPr txBox="1"/>
          <p:nvPr/>
        </p:nvSpPr>
        <p:spPr>
          <a:xfrm>
            <a:off x="417512" y="404812"/>
            <a:ext cx="83994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Malgun Gothic"/>
              <a:buNone/>
            </a:pPr>
            <a:r>
              <a:rPr lang="en-US" sz="3600" b="1" i="0" u="none" dirty="0" err="1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자기소개서</a:t>
            </a:r>
            <a:r>
              <a:rPr lang="en-US" sz="3600" b="1" i="0" u="none" dirty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600" b="1" i="0" u="none" dirty="0" err="1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작성</a:t>
            </a:r>
            <a:r>
              <a:rPr lang="en-US" sz="3600" b="1" i="0" u="none" dirty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3600" b="1" i="0" u="none" dirty="0" err="1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방법</a:t>
            </a:r>
            <a:r>
              <a:rPr lang="en-US" sz="3600" b="1" i="0" u="none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(</a:t>
            </a:r>
            <a:r>
              <a:rPr lang="ko-KR" altLang="en-US" sz="3600" b="1" i="0" u="none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글자수 세기</a:t>
            </a:r>
            <a:r>
              <a:rPr lang="en-US" altLang="ko-KR" sz="3600" b="1" i="0" u="none" dirty="0" smtClean="0">
                <a:solidFill>
                  <a:srgbClr val="FFFF00"/>
                </a:solidFill>
                <a:latin typeface="Malgun Gothic"/>
                <a:ea typeface="Malgun Gothic"/>
                <a:cs typeface="Malgun Gothic"/>
                <a:sym typeface="Malgun Gothic"/>
              </a:rPr>
              <a:t>)</a:t>
            </a:r>
            <a:endParaRPr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7" y="1330249"/>
            <a:ext cx="7119594" cy="5432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Google Shape;595;p67"/>
          <p:cNvSpPr/>
          <p:nvPr/>
        </p:nvSpPr>
        <p:spPr>
          <a:xfrm>
            <a:off x="2719773" y="1507506"/>
            <a:ext cx="1897439" cy="461253"/>
          </a:xfrm>
          <a:prstGeom prst="roundRect">
            <a:avLst>
              <a:gd name="adj" fmla="val 16667"/>
            </a:avLst>
          </a:prstGeom>
          <a:noFill/>
          <a:ln w="573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592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5"/>
          <p:cNvSpPr txBox="1">
            <a:spLocks noChangeArrowheads="1"/>
          </p:cNvSpPr>
          <p:nvPr/>
        </p:nvSpPr>
        <p:spPr bwMode="auto">
          <a:xfrm>
            <a:off x="-74586" y="1486800"/>
            <a:ext cx="9113847" cy="77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/>
            <a:r>
              <a:rPr kumimoji="0" lang="en-US" altLang="ko-KR" sz="45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3.</a:t>
            </a:r>
            <a:r>
              <a:rPr kumimoji="0" lang="ko-KR" altLang="en-US" sz="45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대학별 고사의 이해</a:t>
            </a:r>
            <a:endParaRPr kumimoji="0" lang="en-US" altLang="ko-KR" sz="45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>
            <a:extLst/>
          </p:cNvPr>
          <p:cNvSpPr/>
          <p:nvPr/>
        </p:nvSpPr>
        <p:spPr>
          <a:xfrm>
            <a:off x="0" y="1104388"/>
            <a:ext cx="9140825" cy="1747029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pic>
        <p:nvPicPr>
          <p:cNvPr id="47108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25" y="2995812"/>
            <a:ext cx="6766750" cy="36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7938" y="1439863"/>
            <a:ext cx="9113838" cy="105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ko-KR" sz="4800" b="1" dirty="0">
                <a:solidFill>
                  <a:srgbClr val="FFFF00"/>
                </a:solidFill>
                <a:latin typeface="맑은 고딕" panose="020B0503020000020004" pitchFamily="50" charset="-127"/>
              </a:rPr>
              <a:t>3</a:t>
            </a:r>
            <a:r>
              <a:rPr lang="ko-KR" altLang="en-US" sz="48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부</a:t>
            </a:r>
            <a:r>
              <a:rPr lang="en-US" altLang="ko-KR" sz="4800" b="1" dirty="0" smtClean="0">
                <a:solidFill>
                  <a:srgbClr val="FFFF00"/>
                </a:solidFill>
                <a:latin typeface="맑은 고딕" panose="020B0503020000020004" pitchFamily="50" charset="-127"/>
              </a:rPr>
              <a:t>. </a:t>
            </a:r>
            <a:r>
              <a:rPr lang="ko-KR" altLang="en-US" sz="4800" b="1" dirty="0" smtClean="0">
                <a:solidFill>
                  <a:srgbClr val="0070C0"/>
                </a:solidFill>
                <a:latin typeface="맑은 고딕" panose="020B0503020000020004" pitchFamily="50" charset="-127"/>
                <a:sym typeface="Arial" charset="0"/>
              </a:rPr>
              <a:t>면접 합격 전략</a:t>
            </a:r>
            <a:endParaRPr lang="en-US" altLang="ko-KR" sz="4800" b="1" dirty="0">
              <a:solidFill>
                <a:srgbClr val="0070C0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23059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48132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예시문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제출서류 관련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학생부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133" name="TextBox 6"/>
          <p:cNvSpPr txBox="1">
            <a:spLocks noChangeArrowheads="1"/>
          </p:cNvSpPr>
          <p:nvPr/>
        </p:nvSpPr>
        <p:spPr bwMode="auto">
          <a:xfrm>
            <a:off x="539563" y="1372794"/>
            <a:ext cx="8493350" cy="541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marL="342900" indent="-3429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지각이 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번 있는데 특별한 이유가 있나요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동아리 활동을 하였다고 했는데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구체적으로 동아리 성격과 활동에 대해 설명해주십시오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동아리에서 가장 인상 깊었던 활동은 무엇이며 그 이유는 무엇입니까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장래 희망이 수의사에서 질병연구원으로 바뀐 이유는 무엇인가요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꿈이 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PD(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진로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임에도 사회학과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학과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에 지원한 이유는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탐구 대회에서 실험으로 상을 받았는데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무엇에 대한 </a:t>
            </a:r>
            <a:r>
              <a:rPr kumimoji="0" lang="ko-KR" altLang="en-US" sz="18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실험이었나요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 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실험하면서 어려웠던 점 은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교내 융합과학 탐구 대회에서 어떤 역할을 했는지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 STEAM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이 무엇인가요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물리가 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1~2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등급인데 기계와 가장 관련이 많은 물리 공식은 뭐라고 생각하나요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18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학생부상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성적이 점점 하락한 이유는 무엇인가요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고등학교 때 가장 잘한 과목과 못한 과목은 무엇이며 그 이유는 무엇인가요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수업시간에 </a:t>
            </a: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주제로 발표를 했다고 하는데 핵심 내용을 설명해 주십시오</a:t>
            </a:r>
            <a:endParaRPr kumimoji="0" lang="en-US" altLang="ko-KR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en-US" altLang="ko-KR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 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책의 내용을 간략하게 설명하고 </a:t>
            </a:r>
            <a:r>
              <a:rPr kumimoji="0" lang="ko-KR" altLang="en-US" sz="18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어떤점이</a:t>
            </a:r>
            <a:r>
              <a:rPr kumimoji="0" lang="ko-KR" altLang="en-US" sz="18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가장 기억에 남는지 설명해주십시오</a:t>
            </a:r>
            <a:r>
              <a:rPr kumimoji="0" lang="en-US" altLang="ko-KR" sz="18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8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725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49156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예시문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제출서류 관련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자기소개서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157" name="TextBox 6"/>
          <p:cNvSpPr txBox="1">
            <a:spLocks noChangeArrowheads="1"/>
          </p:cNvSpPr>
          <p:nvPr/>
        </p:nvSpPr>
        <p:spPr bwMode="auto">
          <a:xfrm>
            <a:off x="539563" y="1391266"/>
            <a:ext cx="8493350" cy="538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marL="342900" indent="-3429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자신을 소개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자랑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해 보세요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자신의 장점과 단점을 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우리 대학에 지원한 이유를 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우리 대학에 대해서 아는 것을 말해 보세요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좋은 성적을 유지한 자신만의 공부 방법은 무엇입니까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활동을 하면서 어려웠던 점은 없었나요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“멘토링 활동을 하면서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어떠한 방법으로 친구의 성적을 올렸는지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그 과정에서 </a:t>
            </a:r>
            <a:r>
              <a:rPr kumimoji="0" lang="ko-KR" altLang="en-US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어려웠던점은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없었는지 간단히 설명 해 보세요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.“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본인의 멘토링 활동을 통해 </a:t>
            </a:r>
            <a:r>
              <a:rPr kumimoji="0" lang="ko-KR" altLang="en-US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멘티의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성적에 변화가 있었나요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활동을 진행할 때 어려움이나 학생들의 반대는 없었나요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자기주도적으로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무엇을 해 본 경험에 대해 말해 보세요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장래희망이 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라고 했는데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그러한 꿈을 가지게 된 계기는 무엇입니까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그리고 그 분야에서 구체적으로 어떤 역할을 하고 싶습니까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앞으로 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30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년 후의 자신의 모습을 말해 보세요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428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50180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예시문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지원전공 및 시사 관련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181" name="TextBox 6"/>
          <p:cNvSpPr txBox="1">
            <a:spLocks noChangeArrowheads="1"/>
          </p:cNvSpPr>
          <p:nvPr/>
        </p:nvSpPr>
        <p:spPr bwMode="auto">
          <a:xfrm>
            <a:off x="539563" y="1483626"/>
            <a:ext cx="8493350" cy="501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marL="342900" indent="-3429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인공지능의 발달이 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</a:t>
            </a:r>
            <a:r>
              <a:rPr kumimoji="0" lang="ko-KR" altLang="en-US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분야에는 어떤 변화를 가져올까요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수의학의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사전적 의미를 알고 있는가요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전공을 선택한 이유를 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부전공을 한다면 무엇을 하겠어요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</a:t>
            </a:r>
            <a:r>
              <a:rPr kumimoji="0" lang="ko-KR" altLang="en-US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학과에서 학년별로 배우는 과목에 대해서 알고 있나요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과목이 무엇을 배우는 과목인지 알고 있나요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대학 진학 후 공부를 어떻게 할 것이며 졸업 후의 계획은 무엇인지 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전공과 관련하여 현재 우리 사회에서 가장 중요하다고 생각하는 이슈를 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합격한다면 대학 생활을 어떻게 할 것인지 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내신을 반영하는 현 입시 제도의 문제점은 무엇이라고 생각하나요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세계 무역 분쟁이 더욱 심화되어 가고 있는 현상에 대한 학생의 의견은 무엇인가요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270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51204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예시문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지원전공 및 시사 관련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05" name="TextBox 6"/>
          <p:cNvSpPr txBox="1">
            <a:spLocks noChangeArrowheads="1"/>
          </p:cNvSpPr>
          <p:nvPr/>
        </p:nvSpPr>
        <p:spPr bwMode="auto">
          <a:xfrm>
            <a:off x="539563" y="1483626"/>
            <a:ext cx="8493350" cy="396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marL="342900" indent="-3429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경제 위기와 관련해서 대학이나 학자들이 책임져야 할 몫이 있다면 어떤 것이 있을까요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정보 경제학이 무엇인가요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</a:t>
            </a:r>
            <a:r>
              <a:rPr kumimoji="0" lang="ko-KR" altLang="en-US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이론이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현실에 적용되는 사례에는 무엇이 있을까요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학과 관련된 교수가 되기 위해서 뭘 해야 할까요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게임 이론에 대해 말해 볼래요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프리즈널스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딜레마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(prisoner’s dilemma)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의 문제를 해결할 수 있을까요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핵융합 발전과 핵분열 발전을 비교해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인간이 질병에 감염되는 과정에 대해 알고 있는 대로 말해 보세요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식품에서 가장 중요한 요소에는 어떤 것들이 있나요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835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52228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예시문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인성 관련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539563" y="1483626"/>
            <a:ext cx="8493350" cy="49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marL="342900" indent="-3429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누군가를 도와 준 경험이 있는가요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선행상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효행상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모범상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을 수상한 기록이 있다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본인이 수상한 이유가 무엇이라고 생각하는가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임원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학생회 활동은 한 경험은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느낀 점은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봉사 활동을 한 경험이 있나요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있다면 그 과정에서 느낀 점을 구체적으로 말해 보세 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자신의 </a:t>
            </a:r>
            <a:r>
              <a:rPr kumimoji="0" lang="ko-KR" altLang="en-US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생활신조나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신념을 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자신이 가장 감명 깊게 읽은 책의 내용과 느낀 점을 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가장 존경하는 인물이 누구인지 말해 보세요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자신이 세상에 필요한 사람이라고 생각하나요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그 이유는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인생에서 가장 소중하다고 생각하는 것 두세 가지를 말해 보세요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  <a:buFontTx/>
              <a:buChar char="•"/>
            </a:pP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OO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활동에서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조장으로서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조원들의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의</a:t>
            </a:r>
            <a:r>
              <a:rPr kumimoji="0" lang="en-US" altLang="ko-KR" sz="2000" dirty="0" err="1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견을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조율하고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조직을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이끌어가는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데 </a:t>
            </a:r>
            <a:r>
              <a:rPr kumimoji="0" lang="en-US" altLang="ko-KR" sz="2000" dirty="0" err="1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필요한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리더십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과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안목을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키웠다고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했는데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그에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대한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구체적</a:t>
            </a:r>
            <a:r>
              <a:rPr kumimoji="0" lang="ko-KR" altLang="en-US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인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예시를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들어본다면</a:t>
            </a:r>
            <a:r>
              <a:rPr kumimoji="0" lang="en-US" altLang="ko-KR" sz="20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2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824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93188" name="TextBox 6"/>
          <p:cNvSpPr txBox="1">
            <a:spLocks noChangeArrowheads="1"/>
          </p:cNvSpPr>
          <p:nvPr/>
        </p:nvSpPr>
        <p:spPr bwMode="auto">
          <a:xfrm>
            <a:off x="323738" y="1390007"/>
            <a:ext cx="8709175" cy="4891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1)</a:t>
            </a:r>
            <a:r>
              <a:rPr kumimoji="0" lang="ko-KR" altLang="en-US" sz="240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대기 및 호명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2)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면접장 입실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3)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질문 및 답변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4)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퇴실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대기 및 호명</a:t>
            </a: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면접시험은 이미 대기실에서부터 시작된다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조용한 태도로 자기 차례를 기다리는 동안 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예상되는 질문에 대한 대답을 최종적으로 정리하면서 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마음을 가다듬는다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차례가 가까워지면 다시 한 번 복장을 살핀다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먼저 강의실이나 강당 등 정해진 장소에 응시자 전원이 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모여 있다가 진행상황에 따라 감독관의 호명에 따라 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조를 이루거나 개별적으로 면접실 앞으로 옮기게 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189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진행 절차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219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94212" name="TextBox 6"/>
          <p:cNvSpPr txBox="1">
            <a:spLocks noChangeArrowheads="1"/>
          </p:cNvSpPr>
          <p:nvPr/>
        </p:nvSpPr>
        <p:spPr bwMode="auto">
          <a:xfrm>
            <a:off x="323738" y="1390007"/>
            <a:ext cx="8709175" cy="4891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대기 및 호명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kumimoji="0" lang="en-US" altLang="ko-KR" sz="240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2)</a:t>
            </a:r>
            <a:r>
              <a:rPr kumimoji="0" lang="ko-KR" altLang="en-US" sz="240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면접장 입실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3)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질문 및 답변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4)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퇴실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면접장 입실</a:t>
            </a: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가볍게 노크를 한 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문을 열고 안으로 들어간다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문을 닫고 면접관을 향해 똑바로 서서 가볍게 목례</a:t>
            </a: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엉덩이를 의자에 붙이고 앉으며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두 손은 양 무릎위에 가지런히 올는다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다리는 벌리거나 꼬지 말고 곧게 펴고 앉는다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정면을 응시하다가 질문이 시작되면 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 위원의 눈을 단정하게 응시한다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213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진행 절차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650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95236" name="TextBox 6"/>
          <p:cNvSpPr txBox="1">
            <a:spLocks noChangeArrowheads="1"/>
          </p:cNvSpPr>
          <p:nvPr/>
        </p:nvSpPr>
        <p:spPr bwMode="auto">
          <a:xfrm>
            <a:off x="323738" y="1390007"/>
            <a:ext cx="8709175" cy="507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대기 및 호명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2)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면접장 입실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kumimoji="0" lang="en-US" altLang="ko-KR" sz="240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3)</a:t>
            </a:r>
            <a:r>
              <a:rPr kumimoji="0" lang="ko-KR" altLang="en-US" sz="240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질문 및 답변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4)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퇴실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endParaRPr kumimoji="0" lang="en-US" altLang="ko-KR" sz="1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질문 및 답변</a:t>
            </a: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가볍게 노크를 한 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문을 열고 안으로 들어간다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 위원의 질문은 끝까지 귀담아 듣는다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질문이 정확하게 이해되지 않으면 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한 번쯤 다시 여쭈어 보아도 좋다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질문이 끝난 뒤 몇 초라도 생각을 가다듬은 뒤 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조리 있게 답변을 시작하도록 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말의 속도가 너무 빠르거나 느려서도 안 되며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특히 목소리의 크기를 적당히 조절하도록 하다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적절하면서도 명료하게 자신의 생각을 밝히면 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237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진행 절차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6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96260" name="TextBox 6"/>
          <p:cNvSpPr txBox="1">
            <a:spLocks noChangeArrowheads="1"/>
          </p:cNvSpPr>
          <p:nvPr/>
        </p:nvSpPr>
        <p:spPr bwMode="auto">
          <a:xfrm>
            <a:off x="323738" y="1390006"/>
            <a:ext cx="8709175" cy="400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대기 및 호명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2)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면접장 입실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3)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질문 및 답변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kumimoji="0" lang="en-US" altLang="ko-KR" sz="240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4)</a:t>
            </a:r>
            <a:r>
              <a:rPr kumimoji="0" lang="ko-KR" altLang="en-US" sz="240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퇴실</a:t>
            </a:r>
            <a:endParaRPr kumimoji="0" lang="en-US" altLang="ko-KR" sz="240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4)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면접장 입실</a:t>
            </a: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끝까지 침착하게 행동해야 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만족할 만한 대답을 못했다고 해서 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고개를 푹 숙이거나 인상을 쓰는 일이 있어서는 안 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끝났다는 지시가 있으면 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일어나서 정중하게 인사를 하고 침착하게 퇴실한다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면접에 대한 평가는 나가는 순간까지 진행되고 있다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261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진행 절차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일반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506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 latinLnBrk="1">
              <a:defRPr/>
            </a:pPr>
            <a:endParaRPr kumimoji="0" lang="ko-KR" altLang="en-US"/>
          </a:p>
        </p:txBody>
      </p:sp>
      <p:sp>
        <p:nvSpPr>
          <p:cNvPr id="97284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/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진행 절차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제시문 활용 면접시</a:t>
            </a:r>
            <a:r>
              <a:rPr kumimoji="0" lang="en-US" altLang="ko-KR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60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728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79" y="1367792"/>
            <a:ext cx="8398133" cy="5442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7286" name="직선 화살표 연결선 2"/>
          <p:cNvCxnSpPr>
            <a:cxnSpLocks noChangeShapeType="1"/>
          </p:cNvCxnSpPr>
          <p:nvPr/>
        </p:nvCxnSpPr>
        <p:spPr bwMode="auto">
          <a:xfrm>
            <a:off x="3491287" y="1988217"/>
            <a:ext cx="1294950" cy="698177"/>
          </a:xfrm>
          <a:prstGeom prst="straightConnector1">
            <a:avLst/>
          </a:prstGeom>
          <a:noFill/>
          <a:ln w="762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87" name="직선 화살표 연결선 10"/>
          <p:cNvCxnSpPr>
            <a:cxnSpLocks noChangeShapeType="1"/>
          </p:cNvCxnSpPr>
          <p:nvPr/>
        </p:nvCxnSpPr>
        <p:spPr bwMode="auto">
          <a:xfrm flipH="1">
            <a:off x="3477006" y="5371201"/>
            <a:ext cx="1380645" cy="718804"/>
          </a:xfrm>
          <a:prstGeom prst="straightConnector1">
            <a:avLst/>
          </a:prstGeom>
          <a:noFill/>
          <a:ln w="762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288" name="TextBox 1"/>
          <p:cNvSpPr txBox="1">
            <a:spLocks noChangeArrowheads="1"/>
          </p:cNvSpPr>
          <p:nvPr/>
        </p:nvSpPr>
        <p:spPr bwMode="auto">
          <a:xfrm>
            <a:off x="6514425" y="6450201"/>
            <a:ext cx="2589900" cy="30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1" hangingPunct="1"/>
            <a:r>
              <a:rPr lang="ko-KR" altLang="en-US"/>
              <a:t>출처 </a:t>
            </a:r>
            <a:r>
              <a:rPr lang="en-US" altLang="ko-KR"/>
              <a:t>: </a:t>
            </a:r>
            <a:r>
              <a:rPr lang="ko-KR" altLang="en-US"/>
              <a:t>서울여자대학교</a:t>
            </a:r>
          </a:p>
        </p:txBody>
      </p:sp>
    </p:spTree>
    <p:extLst>
      <p:ext uri="{BB962C8B-B14F-4D97-AF65-F5344CB8AC3E}">
        <p14:creationId xmlns:p14="http://schemas.microsoft.com/office/powerpoint/2010/main" val="27525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45611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33220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55300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준비 전략</a:t>
            </a:r>
          </a:p>
        </p:txBody>
      </p:sp>
      <p:sp>
        <p:nvSpPr>
          <p:cNvPr id="55301" name="TextBox 6"/>
          <p:cNvSpPr txBox="1">
            <a:spLocks noChangeArrowheads="1"/>
          </p:cNvSpPr>
          <p:nvPr/>
        </p:nvSpPr>
        <p:spPr bwMode="auto">
          <a:xfrm>
            <a:off x="395151" y="1332883"/>
            <a:ext cx="8817087" cy="539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관련 공부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공통 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수학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문과 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사회탐구 영역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이과 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과학탐구 영역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kumimoji="0" lang="en-US" altLang="ko-KR" sz="1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활동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수업시간 과제 수행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발표 및 토론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창의체험활동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봉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적극 참여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kumimoji="0" lang="en-US" altLang="ko-KR" sz="1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독서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교과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전공 및 관련 시사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교양</a:t>
            </a: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신문 논설문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kumimoji="0" lang="en-US" altLang="ko-KR" sz="1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kumimoji="0" lang="ko-KR" altLang="en-US" sz="2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기록</a:t>
            </a:r>
            <a:endParaRPr kumimoji="0" lang="en-US" altLang="ko-KR" sz="2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875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32917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20526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56324" name="TextBox 6"/>
          <p:cNvSpPr txBox="1">
            <a:spLocks noChangeArrowheads="1"/>
          </p:cNvSpPr>
          <p:nvPr/>
        </p:nvSpPr>
        <p:spPr bwMode="auto">
          <a:xfrm>
            <a:off x="323738" y="1340818"/>
            <a:ext cx="8817087" cy="496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40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면접 준비 절</a:t>
            </a:r>
            <a:r>
              <a:rPr kumimoji="0" lang="ko-KR" altLang="en-US" sz="240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차</a:t>
            </a:r>
            <a:endParaRPr kumimoji="0" lang="en-US" altLang="ko-KR" sz="2400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기출문제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동일 또는 유사 전공 관련 타 대학 자료 모두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를 분석한다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2)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예상 문제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학생부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자기소개서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전공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시사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및 답안 작성을 한다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제출서류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학과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자기소개서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마지막으로 할 말</a:t>
            </a:r>
            <a:r>
              <a:rPr kumimoji="0" lang="en-US" altLang="ko-KR" sz="2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24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3)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지원 전공 관련 교과목 및 전공 관련 공부를 한다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4)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실전과 같은 모의 면접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(5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회 이상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영상 촬영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을 경험해 본다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5) </a:t>
            </a:r>
            <a:r>
              <a:rPr kumimoji="0" lang="ko-KR" altLang="en-US" sz="24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면접관이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되어 본다</a:t>
            </a:r>
          </a:p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6) 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면접일 몇 일 전 </a:t>
            </a:r>
            <a:r>
              <a:rPr kumimoji="0" lang="ko-KR" altLang="en-US" sz="240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면접장에</a:t>
            </a:r>
            <a:r>
              <a:rPr kumimoji="0" lang="ko-KR" altLang="en-US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미리 가 본다</a:t>
            </a:r>
            <a:r>
              <a:rPr kumimoji="0" lang="en-US" altLang="ko-KR" sz="2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6325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실전 준비 및 답변 전략</a:t>
            </a:r>
          </a:p>
        </p:txBody>
      </p:sp>
    </p:spTree>
    <p:extLst>
      <p:ext uri="{BB962C8B-B14F-4D97-AF65-F5344CB8AC3E}">
        <p14:creationId xmlns:p14="http://schemas.microsoft.com/office/powerpoint/2010/main" val="24757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32917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20526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64516" name="TextBox 6">
            <a:extLst/>
          </p:cNvPr>
          <p:cNvSpPr txBox="1">
            <a:spLocks noChangeArrowheads="1"/>
          </p:cNvSpPr>
          <p:nvPr/>
        </p:nvSpPr>
        <p:spPr bwMode="auto">
          <a:xfrm>
            <a:off x="323738" y="1340818"/>
            <a:ext cx="8817087" cy="3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lnSpc>
                <a:spcPct val="150000"/>
              </a:lnSpc>
              <a:buFontTx/>
              <a:buNone/>
              <a:defRPr/>
            </a:pPr>
            <a:r>
              <a:rPr kumimoji="0" lang="en-US" altLang="ko-KR" sz="24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4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면접 당일 점검 사항</a:t>
            </a:r>
            <a:endParaRPr kumimoji="0" lang="en-US" altLang="ko-KR" sz="24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kumimoji="0" lang="en-US" altLang="ko-KR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kumimoji="0" lang="ko-KR" altLang="en-US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일정과 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장소를 확인한다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(1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시간 전은 도착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24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None/>
              <a:defRPr/>
            </a:pP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2) 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수험표 및 신분증을 지참한다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None/>
              <a:defRPr/>
            </a:pP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3) 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단정한 옷 차림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대학별 면접 복장 안내문 참고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을 한다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None/>
              <a:defRPr/>
            </a:pP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4) 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자신이 제출한 서류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학생부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자소서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기타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읽고 간다</a:t>
            </a:r>
            <a:r>
              <a:rPr kumimoji="0"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49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실전 준비 및 답변 전략</a:t>
            </a:r>
          </a:p>
        </p:txBody>
      </p:sp>
    </p:spTree>
    <p:extLst>
      <p:ext uri="{BB962C8B-B14F-4D97-AF65-F5344CB8AC3E}">
        <p14:creationId xmlns:p14="http://schemas.microsoft.com/office/powerpoint/2010/main" val="316290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32917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20526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58372" name="TextBox 6"/>
          <p:cNvSpPr txBox="1">
            <a:spLocks noChangeArrowheads="1"/>
          </p:cNvSpPr>
          <p:nvPr/>
        </p:nvSpPr>
        <p:spPr bwMode="auto">
          <a:xfrm>
            <a:off x="323738" y="1267826"/>
            <a:ext cx="8817087" cy="566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답변 태도 및 방법</a:t>
            </a:r>
            <a:endParaRPr kumimoji="0" lang="en-US" altLang="ko-KR" sz="240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면접관을 똑바로 바라본다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결론을 먼저 말하여 자신의 입장을 분명히 밝힌 후 부연 설명을 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답변은 질문의 의도에 맞도록 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1~2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분 내외로 간단명료하게 대답한다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4)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구체적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사례나 일화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경험 등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이며 깊이 있는 답변을 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5)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유행어 및 은어는 사용하지 않는다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6)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겸손하며 당당한 자세로 말한다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7)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자신의 전공에 열정과 애정을 보인다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8)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나가는 순간도 평가는 끝나지 않았다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가끔 문을 꽝 닫고 나가거나 인사를 하지 않는 학생도 있다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이 같은 경우 좋은 평가를 받기 어렵다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373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실전 준비 및 답변 전략</a:t>
            </a:r>
          </a:p>
        </p:txBody>
      </p:sp>
    </p:spTree>
    <p:extLst>
      <p:ext uri="{BB962C8B-B14F-4D97-AF65-F5344CB8AC3E}">
        <p14:creationId xmlns:p14="http://schemas.microsoft.com/office/powerpoint/2010/main" val="136735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32917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20526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59396" name="TextBox 6"/>
          <p:cNvSpPr txBox="1">
            <a:spLocks noChangeArrowheads="1"/>
          </p:cNvSpPr>
          <p:nvPr/>
        </p:nvSpPr>
        <p:spPr bwMode="auto">
          <a:xfrm>
            <a:off x="323738" y="1267826"/>
            <a:ext cx="8817087" cy="500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kumimoji="0" lang="ko-KR" altLang="en-US" sz="24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난처한 질문 시 답변 예시</a:t>
            </a:r>
            <a:endParaRPr kumimoji="0" lang="en-US" altLang="ko-KR" sz="240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질문에 대해서 답을 모르거나 충분히 생각해도 잘 모르는 경우 “잘 모르겠습니다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앞으로 더 열심히 공부하겠습니다”라고 진솔하게 말하면 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endParaRPr kumimoji="0" lang="en-US" altLang="ko-KR" sz="1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정답은 알지만 긴장해서 몸이 굳어 버린 경우 “잠깐만 시간을 주십시오”라고 부탁한 다음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심호흡을 하고 마음을 가라앉힌 후 차분한 태도로 답변한다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endParaRPr kumimoji="0" lang="en-US" altLang="ko-KR" sz="10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질문의 핵심을 잘 알 수 없을 때나 묻는 말을 잘 이해하지 못한 경우 “죄송하지만 다시 말씀 부탁드리겠습니다” 또는 “잘 알아듣지 못했습니다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~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라는 것입니까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?"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라고 물어 정확한 내용을 이해하고 나서 답변한다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397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실전 준비 및 답변 전략</a:t>
            </a:r>
          </a:p>
        </p:txBody>
      </p:sp>
    </p:spTree>
    <p:extLst>
      <p:ext uri="{BB962C8B-B14F-4D97-AF65-F5344CB8AC3E}">
        <p14:creationId xmlns:p14="http://schemas.microsoft.com/office/powerpoint/2010/main" val="20151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32917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20526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60420" name="TextBox 6"/>
          <p:cNvSpPr txBox="1">
            <a:spLocks noChangeArrowheads="1"/>
          </p:cNvSpPr>
          <p:nvPr/>
        </p:nvSpPr>
        <p:spPr bwMode="auto">
          <a:xfrm>
            <a:off x="323738" y="1267826"/>
            <a:ext cx="8817087" cy="474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lnSpc>
                <a:spcPct val="150000"/>
              </a:lnSpc>
              <a:spcBef>
                <a:spcPct val="20000"/>
              </a:spcBef>
            </a:pPr>
            <a:r>
              <a:rPr kumimoji="0" lang="en-US" altLang="ko-KR" sz="24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24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면접 유의 사항</a:t>
            </a:r>
            <a:r>
              <a:rPr kumimoji="0" lang="en-US" altLang="ko-KR" sz="24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4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피해야 할 점</a:t>
            </a:r>
            <a:r>
              <a:rPr kumimoji="0" lang="en-US" altLang="ko-KR" sz="24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spcBef>
                <a:spcPct val="20000"/>
              </a:spcBef>
            </a:pPr>
            <a:endParaRPr kumimoji="0" lang="en-US" altLang="ko-KR" sz="100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면접 시간에 늦지 않는다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문을 열 때 반드시 노크하고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시끄러운 소리가 나지 않도록 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 (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장신구 착용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신발 끌기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구두 굽 소리 등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예의 바르지 못한 행동은 감점 대상이다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4)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다리를 벌리거나 떠는 등 산만한 태도는 금물이다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5)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머리를 자주 긁적이면 자신감이 없어 보인다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6) (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집단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토론 면접 시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다른 사람이 말할 때 끼어들거나 가로막는 일은 없어야 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spcBef>
                <a:spcPct val="20000"/>
              </a:spcBef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7)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단순히 외워 온 암기식 답은 피한다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421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실전 준비 및 답변 전략</a:t>
            </a:r>
          </a:p>
        </p:txBody>
      </p:sp>
    </p:spTree>
    <p:extLst>
      <p:ext uri="{BB962C8B-B14F-4D97-AF65-F5344CB8AC3E}">
        <p14:creationId xmlns:p14="http://schemas.microsoft.com/office/powerpoint/2010/main" val="176296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/>
          </p:cNvPr>
          <p:cNvSpPr/>
          <p:nvPr/>
        </p:nvSpPr>
        <p:spPr>
          <a:xfrm>
            <a:off x="0" y="1232917"/>
            <a:ext cx="9140825" cy="95206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15" name="직사각형 14">
            <a:extLst/>
          </p:cNvPr>
          <p:cNvSpPr/>
          <p:nvPr/>
        </p:nvSpPr>
        <p:spPr>
          <a:xfrm>
            <a:off x="0" y="320526"/>
            <a:ext cx="9140825" cy="79973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62468" name="TextBox 6"/>
          <p:cNvSpPr txBox="1">
            <a:spLocks noChangeArrowheads="1"/>
          </p:cNvSpPr>
          <p:nvPr/>
        </p:nvSpPr>
        <p:spPr bwMode="auto">
          <a:xfrm>
            <a:off x="323738" y="1424916"/>
            <a:ext cx="8817087" cy="452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1">
              <a:lnSpc>
                <a:spcPct val="150000"/>
              </a:lnSpc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대학별 선행학습 영향평가 결과 보고서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(3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월 말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시도 교육청 발간 자료</a:t>
            </a:r>
          </a:p>
          <a:p>
            <a:pPr latinLnBrk="1">
              <a:lnSpc>
                <a:spcPct val="150000"/>
              </a:lnSpc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대형 입시기관 발간 자료</a:t>
            </a:r>
          </a:p>
          <a:p>
            <a:pPr latinLnBrk="1">
              <a:lnSpc>
                <a:spcPct val="150000"/>
              </a:lnSpc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고등학교 보유 자료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개인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학교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학원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학생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컨설턴트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보유 자료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6.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진학 관련 커뮤니티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카페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블로그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밴드 등</a:t>
            </a: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자료 및 후기</a:t>
            </a:r>
          </a:p>
          <a:p>
            <a:pPr latinLnBrk="1">
              <a:lnSpc>
                <a:spcPct val="150000"/>
              </a:lnSpc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7.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신문기사</a:t>
            </a:r>
            <a:endParaRPr kumimoji="0" lang="en-US" altLang="ko-KR" sz="240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kumimoji="0" lang="en-US" altLang="ko-KR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8. </a:t>
            </a:r>
            <a:r>
              <a:rPr kumimoji="0" lang="ko-KR" altLang="en-US" sz="24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책 등</a:t>
            </a:r>
          </a:p>
        </p:txBody>
      </p:sp>
      <p:sp>
        <p:nvSpPr>
          <p:cNvPr id="62469" name="TextBox 18"/>
          <p:cNvSpPr txBox="1">
            <a:spLocks noChangeArrowheads="1"/>
          </p:cNvSpPr>
          <p:nvPr/>
        </p:nvSpPr>
        <p:spPr bwMode="auto">
          <a:xfrm>
            <a:off x="418954" y="406212"/>
            <a:ext cx="8398133" cy="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ko-KR" altLang="en-US" sz="360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면접 자료 출처</a:t>
            </a:r>
          </a:p>
        </p:txBody>
      </p:sp>
    </p:spTree>
    <p:extLst>
      <p:ext uri="{BB962C8B-B14F-4D97-AF65-F5344CB8AC3E}">
        <p14:creationId xmlns:p14="http://schemas.microsoft.com/office/powerpoint/2010/main" val="278058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27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0070C0"/>
                </a:solidFill>
                <a:latin typeface="+mj-ea"/>
                <a:ea typeface="+mj-ea"/>
              </a:rPr>
              <a:t>Memo</a:t>
            </a:r>
            <a:endParaRPr lang="ko-KR" altLang="en-US" sz="32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3440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내용 4개">
  <a:themeElements>
    <a:clrScheme name="내용 4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2634</TotalTime>
  <Words>2739</Words>
  <Application>Microsoft Office PowerPoint</Application>
  <PresentationFormat>사용자 지정</PresentationFormat>
  <Paragraphs>402</Paragraphs>
  <Slides>44</Slides>
  <Notes>41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1" baseType="lpstr">
      <vt:lpstr>Gulim</vt:lpstr>
      <vt:lpstr>Gulim</vt:lpstr>
      <vt:lpstr>맑은 고딕</vt:lpstr>
      <vt:lpstr>맑은 고딕</vt:lpstr>
      <vt:lpstr>Batang</vt:lpstr>
      <vt:lpstr>Arial</vt:lpstr>
      <vt:lpstr>내용 4개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장광원</dc:creator>
  <cp:lastModifiedBy>장광원</cp:lastModifiedBy>
  <cp:revision>213</cp:revision>
  <dcterms:modified xsi:type="dcterms:W3CDTF">2022-07-25T15:50:37Z</dcterms:modified>
</cp:coreProperties>
</file>